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00430" y="90169"/>
            <a:ext cx="363219" cy="3606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122677" y="9426810"/>
            <a:ext cx="586105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4333125" y="9426810"/>
            <a:ext cx="553720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" Target="slide8.xml"/><Relationship Id="rId7" Type="http://schemas.openxmlformats.org/officeDocument/2006/relationships/slide" Target="slide9.xml"/><Relationship Id="rId8" Type="http://schemas.openxmlformats.org/officeDocument/2006/relationships/slide" Target="slide10.xml"/><Relationship Id="rId9" Type="http://schemas.openxmlformats.org/officeDocument/2006/relationships/slide" Target="slide11.xml"/><Relationship Id="rId10" Type="http://schemas.openxmlformats.org/officeDocument/2006/relationships/slide" Target="slide19.xml"/><Relationship Id="rId11" Type="http://schemas.openxmlformats.org/officeDocument/2006/relationships/slide" Target="slide20.xml"/><Relationship Id="rId12" Type="http://schemas.openxmlformats.org/officeDocument/2006/relationships/slide" Target="slide21.xml"/><Relationship Id="rId13" Type="http://schemas.openxmlformats.org/officeDocument/2006/relationships/slide" Target="slide22.xml"/><Relationship Id="rId14" Type="http://schemas.openxmlformats.org/officeDocument/2006/relationships/slide" Target="slide23.xml"/><Relationship Id="rId15" Type="http://schemas.openxmlformats.org/officeDocument/2006/relationships/slide" Target="slide24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jpg"/><Relationship Id="rId4" Type="http://schemas.openxmlformats.org/officeDocument/2006/relationships/slide" Target="slide26.xml"/><Relationship Id="rId5" Type="http://schemas.openxmlformats.org/officeDocument/2006/relationships/slide" Target="slide27.xml"/><Relationship Id="rId6" Type="http://schemas.openxmlformats.org/officeDocument/2006/relationships/slide" Target="slide29.xml"/><Relationship Id="rId7" Type="http://schemas.openxmlformats.org/officeDocument/2006/relationships/slide" Target="slide30.xml"/><Relationship Id="rId8" Type="http://schemas.openxmlformats.org/officeDocument/2006/relationships/slide" Target="slide31.xml"/><Relationship Id="rId9" Type="http://schemas.openxmlformats.org/officeDocument/2006/relationships/slide" Target="slide32.xml"/><Relationship Id="rId10" Type="http://schemas.openxmlformats.org/officeDocument/2006/relationships/slide" Target="slide33.xml"/><Relationship Id="rId11" Type="http://schemas.openxmlformats.org/officeDocument/2006/relationships/slide" Target="slide34.xml"/><Relationship Id="rId12" Type="http://schemas.openxmlformats.org/officeDocument/2006/relationships/slide" Target="slide35.xml"/><Relationship Id="rId13" Type="http://schemas.openxmlformats.org/officeDocument/2006/relationships/slide" Target="slide36.xml"/><Relationship Id="rId14" Type="http://schemas.openxmlformats.org/officeDocument/2006/relationships/slide" Target="slide37.xml"/><Relationship Id="rId15" Type="http://schemas.openxmlformats.org/officeDocument/2006/relationships/slide" Target="slide39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jpg"/><Relationship Id="rId4" Type="http://schemas.openxmlformats.org/officeDocument/2006/relationships/slide" Target="slide39.xml"/><Relationship Id="rId5" Type="http://schemas.openxmlformats.org/officeDocument/2006/relationships/slide" Target="slide41.xml"/><Relationship Id="rId6" Type="http://schemas.openxmlformats.org/officeDocument/2006/relationships/slide" Target="slide42.xml"/><Relationship Id="rId7" Type="http://schemas.openxmlformats.org/officeDocument/2006/relationships/slide" Target="slide43.xml"/><Relationship Id="rId8" Type="http://schemas.openxmlformats.org/officeDocument/2006/relationships/slide" Target="slide45.xml"/><Relationship Id="rId9" Type="http://schemas.openxmlformats.org/officeDocument/2006/relationships/slide" Target="slide46.xml"/><Relationship Id="rId10" Type="http://schemas.openxmlformats.org/officeDocument/2006/relationships/slide" Target="slide47.xml"/><Relationship Id="rId11" Type="http://schemas.openxmlformats.org/officeDocument/2006/relationships/slide" Target="slide48.xml"/><Relationship Id="rId12" Type="http://schemas.openxmlformats.org/officeDocument/2006/relationships/slide" Target="slide49.xml"/><Relationship Id="rId13" Type="http://schemas.openxmlformats.org/officeDocument/2006/relationships/slide" Target="slide50.xml"/><Relationship Id="rId14" Type="http://schemas.openxmlformats.org/officeDocument/2006/relationships/slide" Target="slide51.xml"/><Relationship Id="rId15" Type="http://schemas.openxmlformats.org/officeDocument/2006/relationships/slide" Target="slide52.xml"/><Relationship Id="rId16" Type="http://schemas.openxmlformats.org/officeDocument/2006/relationships/slide" Target="slide54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jpg"/><Relationship Id="rId4" Type="http://schemas.openxmlformats.org/officeDocument/2006/relationships/slide" Target="slide54.xml"/><Relationship Id="rId5" Type="http://schemas.openxmlformats.org/officeDocument/2006/relationships/slide" Target="slide55.xml"/><Relationship Id="rId6" Type="http://schemas.openxmlformats.org/officeDocument/2006/relationships/slide" Target="slide58.xml"/><Relationship Id="rId7" Type="http://schemas.openxmlformats.org/officeDocument/2006/relationships/slide" Target="slide59.xml"/><Relationship Id="rId8" Type="http://schemas.openxmlformats.org/officeDocument/2006/relationships/slide" Target="slide60.xml"/><Relationship Id="rId9" Type="http://schemas.openxmlformats.org/officeDocument/2006/relationships/slide" Target="slide61.xml"/><Relationship Id="rId10" Type="http://schemas.openxmlformats.org/officeDocument/2006/relationships/slide" Target="slide6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1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Relationship Id="rId3" Type="http://schemas.openxmlformats.org/officeDocument/2006/relationships/image" Target="../media/image24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0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3" Type="http://schemas.openxmlformats.org/officeDocument/2006/relationships/image" Target="../media/image32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png"/><Relationship Id="rId3" Type="http://schemas.openxmlformats.org/officeDocument/2006/relationships/image" Target="../media/image34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Relationship Id="rId3" Type="http://schemas.openxmlformats.org/officeDocument/2006/relationships/image" Target="../media/image3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Relationship Id="rId3" Type="http://schemas.openxmlformats.org/officeDocument/2006/relationships/image" Target="../media/image38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Relationship Id="rId3" Type="http://schemas.openxmlformats.org/officeDocument/2006/relationships/image" Target="../media/image40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Relationship Id="rId3" Type="http://schemas.openxmlformats.org/officeDocument/2006/relationships/image" Target="../media/image42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44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png"/><Relationship Id="rId3" Type="http://schemas.openxmlformats.org/officeDocument/2006/relationships/image" Target="../media/image46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Relationship Id="rId3" Type="http://schemas.openxmlformats.org/officeDocument/2006/relationships/image" Target="../media/image48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png"/><Relationship Id="rId3" Type="http://schemas.openxmlformats.org/officeDocument/2006/relationships/image" Target="../media/image50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Relationship Id="rId3" Type="http://schemas.openxmlformats.org/officeDocument/2006/relationships/image" Target="../media/image52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png"/><Relationship Id="rId3" Type="http://schemas.openxmlformats.org/officeDocument/2006/relationships/image" Target="../media/image54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png"/><Relationship Id="rId3" Type="http://schemas.openxmlformats.org/officeDocument/2006/relationships/image" Target="../media/image56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png"/><Relationship Id="rId3" Type="http://schemas.openxmlformats.org/officeDocument/2006/relationships/image" Target="../media/image58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Relationship Id="rId3" Type="http://schemas.openxmlformats.org/officeDocument/2006/relationships/image" Target="../media/image60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png"/><Relationship Id="rId3" Type="http://schemas.openxmlformats.org/officeDocument/2006/relationships/image" Target="../media/image62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64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png"/><Relationship Id="rId3" Type="http://schemas.openxmlformats.org/officeDocument/2006/relationships/image" Target="../media/image66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png"/><Relationship Id="rId3" Type="http://schemas.openxmlformats.org/officeDocument/2006/relationships/image" Target="../media/image68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png"/><Relationship Id="rId3" Type="http://schemas.openxmlformats.org/officeDocument/2006/relationships/image" Target="../media/image70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png"/><Relationship Id="rId3" Type="http://schemas.openxmlformats.org/officeDocument/2006/relationships/image" Target="../media/image72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png"/><Relationship Id="rId3" Type="http://schemas.openxmlformats.org/officeDocument/2006/relationships/image" Target="../media/image74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png"/><Relationship Id="rId3" Type="http://schemas.openxmlformats.org/officeDocument/2006/relationships/image" Target="../media/image76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png"/><Relationship Id="rId3" Type="http://schemas.openxmlformats.org/officeDocument/2006/relationships/image" Target="../media/image78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png"/><Relationship Id="rId3" Type="http://schemas.openxmlformats.org/officeDocument/2006/relationships/image" Target="../media/image80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png"/><Relationship Id="rId3" Type="http://schemas.openxmlformats.org/officeDocument/2006/relationships/image" Target="../media/image82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png"/><Relationship Id="rId3" Type="http://schemas.openxmlformats.org/officeDocument/2006/relationships/image" Target="../media/image84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5.png"/><Relationship Id="rId3" Type="http://schemas.openxmlformats.org/officeDocument/2006/relationships/image" Target="../media/image86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.png"/><Relationship Id="rId3" Type="http://schemas.openxmlformats.org/officeDocument/2006/relationships/image" Target="../media/image88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9.png"/><Relationship Id="rId3" Type="http://schemas.openxmlformats.org/officeDocument/2006/relationships/image" Target="../media/image90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Relationship Id="rId3" Type="http://schemas.openxmlformats.org/officeDocument/2006/relationships/image" Target="../media/image92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.png"/><Relationship Id="rId3" Type="http://schemas.openxmlformats.org/officeDocument/2006/relationships/image" Target="../media/image94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5.png"/><Relationship Id="rId3" Type="http://schemas.openxmlformats.org/officeDocument/2006/relationships/image" Target="../media/image96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7.png"/><Relationship Id="rId3" Type="http://schemas.openxmlformats.org/officeDocument/2006/relationships/image" Target="../media/image98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9.png"/><Relationship Id="rId3" Type="http://schemas.openxmlformats.org/officeDocument/2006/relationships/image" Target="../media/image100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1.png"/><Relationship Id="rId3" Type="http://schemas.openxmlformats.org/officeDocument/2006/relationships/image" Target="../media/image102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3.png"/><Relationship Id="rId3" Type="http://schemas.openxmlformats.org/officeDocument/2006/relationships/image" Target="../media/image104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5.png"/><Relationship Id="rId3" Type="http://schemas.openxmlformats.org/officeDocument/2006/relationships/image" Target="../media/image106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7.png"/><Relationship Id="rId3" Type="http://schemas.openxmlformats.org/officeDocument/2006/relationships/image" Target="../media/image108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9.png"/><Relationship Id="rId3" Type="http://schemas.openxmlformats.org/officeDocument/2006/relationships/image" Target="../media/image110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1.png"/><Relationship Id="rId3" Type="http://schemas.openxmlformats.org/officeDocument/2006/relationships/image" Target="../media/image112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3.png"/><Relationship Id="rId3" Type="http://schemas.openxmlformats.org/officeDocument/2006/relationships/image" Target="../media/image114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5.png"/><Relationship Id="rId3" Type="http://schemas.openxmlformats.org/officeDocument/2006/relationships/image" Target="../media/image116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7.png"/><Relationship Id="rId3" Type="http://schemas.openxmlformats.org/officeDocument/2006/relationships/image" Target="../media/image118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9.png"/><Relationship Id="rId3" Type="http://schemas.openxmlformats.org/officeDocument/2006/relationships/image" Target="../media/image120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1.png"/><Relationship Id="rId3" Type="http://schemas.openxmlformats.org/officeDocument/2006/relationships/image" Target="../media/image122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3.png"/><Relationship Id="rId3" Type="http://schemas.openxmlformats.org/officeDocument/2006/relationships/image" Target="../media/image124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0430" y="903986"/>
            <a:ext cx="5971540" cy="78657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1258569"/>
            <a:ext cx="5999480" cy="76809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ahoma"/>
                <a:cs typeface="Tahoma"/>
              </a:rPr>
              <a:t>INDICE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100" spc="-5">
                <a:latin typeface="Tahoma"/>
                <a:cs typeface="Tahoma"/>
                <a:hlinkClick r:id="rId4" action="ppaction://hlinksldjump"/>
              </a:rPr>
              <a:t>ANTECEDENTES: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5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4" action="ppaction://hlinksldjump"/>
              </a:rPr>
              <a:t>CARACTERIZACION: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5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1100">
                <a:latin typeface="Tahoma"/>
                <a:cs typeface="Tahoma"/>
                <a:hlinkClick r:id="rId4" action="ppaction://hlinksldjump"/>
              </a:rPr>
              <a:t>TRASMISION </a:t>
            </a:r>
            <a:r>
              <a:rPr dirty="0" sz="1100" spc="-5">
                <a:latin typeface="Tahoma"/>
                <a:cs typeface="Tahoma"/>
                <a:hlinkClick r:id="rId4" action="ppaction://hlinksldjump"/>
              </a:rPr>
              <a:t>DE </a:t>
            </a:r>
            <a:r>
              <a:rPr dirty="0" sz="1100">
                <a:latin typeface="Tahoma"/>
                <a:cs typeface="Tahoma"/>
                <a:hlinkClick r:id="rId4" action="ppaction://hlinksldjump"/>
              </a:rPr>
              <a:t>LA</a:t>
            </a:r>
            <a:r>
              <a:rPr dirty="0" sz="1100" spc="140"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4" action="ppaction://hlinksldjump"/>
              </a:rPr>
              <a:t>ENFERMEDAD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5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11400"/>
              </a:lnSpc>
              <a:spcBef>
                <a:spcPts val="25"/>
              </a:spcBef>
            </a:pPr>
            <a:r>
              <a:rPr dirty="0" sz="1100" spc="-5">
                <a:latin typeface="Tahoma"/>
                <a:cs typeface="Tahoma"/>
                <a:hlinkClick r:id="rId5" action="ppaction://hlinksldjump"/>
              </a:rPr>
              <a:t>RECOMENDACIONES GENERALES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6 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I.- INTRODUCCION </a:t>
            </a:r>
            <a:r>
              <a:rPr dirty="0" sz="1100">
                <a:latin typeface="Tahoma"/>
                <a:cs typeface="Tahoma"/>
                <a:hlinkClick r:id="rId5" action="ppaction://hlinksldjump"/>
              </a:rPr>
              <a:t>AL PROTOCOLO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DE HIGIENE </a:t>
            </a:r>
            <a:r>
              <a:rPr dirty="0" sz="1100">
                <a:latin typeface="Tahoma"/>
                <a:cs typeface="Tahoma"/>
                <a:hlinkClick r:id="rId5" action="ppaction://hlinksldjump"/>
              </a:rPr>
              <a:t>Y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SEGURIDAD CONTRA </a:t>
            </a:r>
            <a:r>
              <a:rPr dirty="0" sz="1100">
                <a:latin typeface="Tahoma"/>
                <a:cs typeface="Tahoma"/>
                <a:hlinkClick r:id="rId5" action="ppaction://hlinksldjump"/>
              </a:rPr>
              <a:t>LA COVID 19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DEL </a:t>
            </a:r>
            <a:r>
              <a:rPr dirty="0" sz="1100" spc="-5">
                <a:latin typeface="Tahoma"/>
                <a:cs typeface="Tahoma"/>
              </a:rPr>
              <a:t>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MIN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ISTERIO </a:t>
            </a:r>
            <a:r>
              <a:rPr dirty="0" sz="1100" spc="-10">
                <a:latin typeface="Tahoma"/>
                <a:cs typeface="Tahoma"/>
                <a:hlinkClick r:id="rId5" action="ppaction://hlinksldjump"/>
              </a:rPr>
              <a:t>DE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TURISMO.</a:t>
            </a:r>
            <a:r>
              <a:rPr dirty="0" sz="1100" spc="-114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6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6" action="ppaction://hlinksldjump"/>
              </a:rPr>
              <a:t>II.- OBJETIVO:</a:t>
            </a:r>
            <a:r>
              <a:rPr dirty="0" sz="1100" spc="35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7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6" action="ppaction://hlinksldjump"/>
              </a:rPr>
              <a:t>III.-</a:t>
            </a:r>
            <a:r>
              <a:rPr dirty="0" sz="1100" spc="130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ALCANCE: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7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100">
                <a:latin typeface="Tahoma"/>
                <a:cs typeface="Tahoma"/>
                <a:hlinkClick r:id="rId6" action="ppaction://hlinksldjump"/>
              </a:rPr>
              <a:t>IV.-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PREMISAS:</a:t>
            </a:r>
            <a:r>
              <a:rPr dirty="0" sz="1100" spc="-25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7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1100">
                <a:latin typeface="Tahoma"/>
                <a:cs typeface="Tahoma"/>
                <a:hlinkClick r:id="rId6" action="ppaction://hlinksldjump"/>
              </a:rPr>
              <a:t>V.-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REQUERIMIENTOS </a:t>
            </a:r>
            <a:r>
              <a:rPr dirty="0" sz="1100" spc="-10">
                <a:latin typeface="Tahoma"/>
                <a:cs typeface="Tahoma"/>
                <a:hlinkClick r:id="rId6" action="ppaction://hlinksldjump"/>
              </a:rPr>
              <a:t>DE </a:t>
            </a:r>
            <a:r>
              <a:rPr dirty="0" sz="1100">
                <a:latin typeface="Tahoma"/>
                <a:cs typeface="Tahoma"/>
                <a:hlinkClick r:id="rId6" action="ppaction://hlinksldjump"/>
              </a:rPr>
              <a:t>LOS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VISITANTES/CLIENTES:</a:t>
            </a:r>
            <a:r>
              <a:rPr dirty="0" sz="1100" spc="50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7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10900"/>
              </a:lnSpc>
              <a:spcBef>
                <a:spcPts val="35"/>
              </a:spcBef>
            </a:pPr>
            <a:r>
              <a:rPr dirty="0" sz="1100">
                <a:latin typeface="Tahoma"/>
                <a:cs typeface="Tahoma"/>
                <a:hlinkClick r:id="rId6" action="ppaction://hlinksldjump"/>
              </a:rPr>
              <a:t>VI.-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REQUERIMIENTOS </a:t>
            </a:r>
            <a:r>
              <a:rPr dirty="0" sz="1100">
                <a:latin typeface="Tahoma"/>
                <a:cs typeface="Tahoma"/>
                <a:hlinkClick r:id="rId6" action="ppaction://hlinksldjump"/>
              </a:rPr>
              <a:t>A LOS TRABAJADORES 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7 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5">
                <a:latin typeface="Tahoma"/>
                <a:cs typeface="Tahoma"/>
                <a:hlinkClick r:id="rId7" action="ppaction://hlinksldjump"/>
              </a:rPr>
              <a:t>VII.- </a:t>
            </a:r>
            <a:r>
              <a:rPr dirty="0" sz="1100">
                <a:latin typeface="Tahoma"/>
                <a:cs typeface="Tahoma"/>
                <a:hlinkClick r:id="rId7" action="ppaction://hlinksldjump"/>
              </a:rPr>
              <a:t>MEDIDAS </a:t>
            </a:r>
            <a:r>
              <a:rPr dirty="0" sz="1100" spc="-5">
                <a:latin typeface="Tahoma"/>
                <a:cs typeface="Tahoma"/>
                <a:hlinkClick r:id="rId7" action="ppaction://hlinksldjump"/>
              </a:rPr>
              <a:t>DE ESTRICTO CUMPLIMIENTO </a:t>
            </a:r>
            <a:r>
              <a:rPr dirty="0" sz="1100">
                <a:latin typeface="Tahoma"/>
                <a:cs typeface="Tahoma"/>
                <a:hlinkClick r:id="rId7" action="ppaction://hlinksldjump"/>
              </a:rPr>
              <a:t>EN LAS </a:t>
            </a:r>
            <a:r>
              <a:rPr dirty="0" sz="1100" spc="-5">
                <a:latin typeface="Tahoma"/>
                <a:cs typeface="Tahoma"/>
                <a:hlinkClick r:id="rId7" action="ppaction://hlinksldjump"/>
              </a:rPr>
              <a:t>INSTALACIONES QUE OFRECEN </a:t>
            </a:r>
            <a:r>
              <a:rPr dirty="0" sz="1100" spc="-5">
                <a:latin typeface="Tahoma"/>
                <a:cs typeface="Tahoma"/>
              </a:rPr>
              <a:t> </a:t>
            </a:r>
            <a:r>
              <a:rPr dirty="0" sz="1100" spc="-5">
                <a:latin typeface="Tahoma"/>
                <a:cs typeface="Tahoma"/>
                <a:hlinkClick r:id="rId7" action="ppaction://hlinksldjump"/>
              </a:rPr>
              <a:t>SERVIC</a:t>
            </a:r>
            <a:r>
              <a:rPr dirty="0" sz="1100" spc="-5">
                <a:latin typeface="Tahoma"/>
                <a:cs typeface="Tahoma"/>
                <a:hlinkClick r:id="rId7" action="ppaction://hlinksldjump"/>
              </a:rPr>
              <a:t>IOS TURÍSTICOS.</a:t>
            </a:r>
            <a:r>
              <a:rPr dirty="0" sz="1100" spc="-30">
                <a:latin typeface="Tahoma"/>
                <a:cs typeface="Tahoma"/>
                <a:hlinkClick r:id="rId7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30"/>
              </a:spcBef>
            </a:pP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VII.1.-  </a:t>
            </a:r>
            <a:r>
              <a:rPr dirty="0" sz="1100">
                <a:latin typeface="Calibri"/>
                <a:cs typeface="Calibri"/>
                <a:hlinkClick r:id="rId7" action="ppaction://hlinksldjump"/>
              </a:rPr>
              <a:t>DE</a:t>
            </a:r>
            <a:r>
              <a:rPr dirty="0" sz="1100" spc="-7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PREVENCIÓN...........................................................................................................................8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80"/>
              </a:spcBef>
            </a:pP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VII.2.-</a:t>
            </a:r>
            <a:r>
              <a:rPr dirty="0" sz="1100" spc="13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ORGANIZATIVAS...........................................................................................................................9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95"/>
              </a:spcBef>
            </a:pP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VII.3.- PERSONAL</a:t>
            </a:r>
            <a:r>
              <a:rPr dirty="0" sz="1100" spc="3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..................................................................................................................................10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100" spc="-5">
                <a:latin typeface="Tahoma"/>
                <a:cs typeface="Tahoma"/>
                <a:hlinkClick r:id="rId9" action="ppaction://hlinksldjump"/>
              </a:rPr>
              <a:t>VIII.- CARACTERIZACION OPERACIONAL </a:t>
            </a:r>
            <a:r>
              <a:rPr dirty="0" sz="1100">
                <a:latin typeface="Tahoma"/>
                <a:cs typeface="Tahoma"/>
                <a:hlinkClick r:id="rId9" action="ppaction://hlinksldjump"/>
              </a:rPr>
              <a:t>Y </a:t>
            </a:r>
            <a:r>
              <a:rPr dirty="0" sz="1100" spc="-5">
                <a:latin typeface="Tahoma"/>
                <a:cs typeface="Tahoma"/>
                <a:hlinkClick r:id="rId9" action="ppaction://hlinksldjump"/>
              </a:rPr>
              <a:t>MEDIDAS </a:t>
            </a:r>
            <a:r>
              <a:rPr dirty="0" sz="1100">
                <a:latin typeface="Tahoma"/>
                <a:cs typeface="Tahoma"/>
                <a:hlinkClick r:id="rId9" action="ppaction://hlinksldjump"/>
              </a:rPr>
              <a:t>POR </a:t>
            </a:r>
            <a:r>
              <a:rPr dirty="0" sz="1100" spc="-5">
                <a:latin typeface="Tahoma"/>
                <a:cs typeface="Tahoma"/>
                <a:hlinkClick r:id="rId9" action="ppaction://hlinksldjump"/>
              </a:rPr>
              <a:t>FASES: 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10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ts val="1510"/>
              </a:lnSpc>
              <a:spcBef>
                <a:spcPts val="70"/>
              </a:spcBef>
            </a:pPr>
            <a:r>
              <a:rPr dirty="0" sz="1100" spc="-5">
                <a:latin typeface="Tahoma"/>
                <a:cs typeface="Tahoma"/>
                <a:hlinkClick r:id="rId10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10" action="ppaction://hlinksldjump"/>
              </a:rPr>
              <a:t>No. </a:t>
            </a:r>
            <a:r>
              <a:rPr dirty="0" sz="1100" spc="-5">
                <a:latin typeface="Tahoma"/>
                <a:cs typeface="Tahoma"/>
                <a:hlinkClick r:id="rId10" action="ppaction://hlinksldjump"/>
              </a:rPr>
              <a:t>1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18 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Tahoma"/>
                <a:cs typeface="Tahoma"/>
                <a:hlinkClick r:id="rId10" action="ppaction://hlinksldjump"/>
              </a:rPr>
              <a:t>MEDIDAS COMUNES A </a:t>
            </a:r>
            <a:r>
              <a:rPr dirty="0" sz="1100" spc="-5">
                <a:latin typeface="Tahoma"/>
                <a:cs typeface="Tahoma"/>
                <a:hlinkClick r:id="rId10" action="ppaction://hlinksldjump"/>
              </a:rPr>
              <a:t>IMPLEMENTAR </a:t>
            </a:r>
            <a:r>
              <a:rPr dirty="0" sz="1100">
                <a:latin typeface="Tahoma"/>
                <a:cs typeface="Tahoma"/>
                <a:hlinkClick r:id="rId10" action="ppaction://hlinksldjump"/>
              </a:rPr>
              <a:t>EN </a:t>
            </a:r>
            <a:r>
              <a:rPr dirty="0" sz="1100" spc="-5">
                <a:latin typeface="Tahoma"/>
                <a:cs typeface="Tahoma"/>
                <a:hlinkClick r:id="rId10" action="ppaction://hlinksldjump"/>
              </a:rPr>
              <a:t>ESTABLECIMIENTOS TURÍSTICOS</a:t>
            </a:r>
            <a:r>
              <a:rPr dirty="0" sz="1100" spc="-80"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...............................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18</a:t>
            </a:r>
            <a:endParaRPr sz="11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5"/>
              </a:spcBef>
            </a:pPr>
            <a:r>
              <a:rPr dirty="0" sz="1100" spc="-5">
                <a:latin typeface="Tahoma"/>
                <a:cs typeface="Tahoma"/>
                <a:hlinkClick r:id="rId11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11" action="ppaction://hlinksldjump"/>
              </a:rPr>
              <a:t>No.</a:t>
            </a:r>
            <a:r>
              <a:rPr dirty="0" sz="1100" spc="130">
                <a:latin typeface="Tahoma"/>
                <a:cs typeface="Tahoma"/>
                <a:hlinkClick r:id="rId11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1" action="ppaction://hlinksldjump"/>
              </a:rPr>
              <a:t>2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19</a:t>
            </a:r>
            <a:endParaRPr sz="1100">
              <a:latin typeface="Calibri"/>
              <a:cs typeface="Calibri"/>
            </a:endParaRPr>
          </a:p>
          <a:p>
            <a:pPr marL="292735" marR="5080" indent="-280670">
              <a:lnSpc>
                <a:spcPct val="109100"/>
              </a:lnSpc>
              <a:spcBef>
                <a:spcPts val="55"/>
              </a:spcBef>
            </a:pPr>
            <a:r>
              <a:rPr dirty="0" sz="1100">
                <a:latin typeface="Tahoma"/>
                <a:cs typeface="Tahoma"/>
                <a:hlinkClick r:id="rId11" action="ppaction://hlinksldjump"/>
              </a:rPr>
              <a:t>MEDIDAS A </a:t>
            </a:r>
            <a:r>
              <a:rPr dirty="0" sz="1100" spc="-5">
                <a:latin typeface="Tahoma"/>
                <a:cs typeface="Tahoma"/>
                <a:hlinkClick r:id="rId11" action="ppaction://hlinksldjump"/>
              </a:rPr>
              <a:t>IMPLEMENTAR </a:t>
            </a:r>
            <a:r>
              <a:rPr dirty="0" sz="1100">
                <a:latin typeface="Tahoma"/>
                <a:cs typeface="Tahoma"/>
                <a:hlinkClick r:id="rId11" action="ppaction://hlinksldjump"/>
              </a:rPr>
              <a:t>EN LOS </a:t>
            </a:r>
            <a:r>
              <a:rPr dirty="0" sz="1100" spc="-5">
                <a:latin typeface="Tahoma"/>
                <a:cs typeface="Tahoma"/>
                <a:hlinkClick r:id="rId11" action="ppaction://hlinksldjump"/>
              </a:rPr>
              <a:t>CENTROS </a:t>
            </a:r>
            <a:r>
              <a:rPr dirty="0" sz="1100" spc="-10">
                <a:latin typeface="Tahoma"/>
                <a:cs typeface="Tahoma"/>
                <a:hlinkClick r:id="rId11" action="ppaction://hlinksldjump"/>
              </a:rPr>
              <a:t>DE </a:t>
            </a:r>
            <a:r>
              <a:rPr dirty="0" sz="1100" spc="-5">
                <a:latin typeface="Tahoma"/>
                <a:cs typeface="Tahoma"/>
                <a:hlinkClick r:id="rId11" action="ppaction://hlinksldjump"/>
              </a:rPr>
              <a:t>ALOJAMIENTO: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...................................................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19 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I.- RECEPCIÓN </a:t>
            </a:r>
            <a:r>
              <a:rPr dirty="0" sz="1100">
                <a:latin typeface="Calibri"/>
                <a:cs typeface="Calibri"/>
                <a:hlinkClick r:id="rId11" action="ppaction://hlinksldjump"/>
              </a:rPr>
              <a:t>/ 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LOBBY</a:t>
            </a:r>
            <a:r>
              <a:rPr dirty="0" sz="1100" spc="3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.........................................................................................................................19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50"/>
              </a:spcBef>
            </a:pPr>
            <a:r>
              <a:rPr dirty="0" sz="1100" spc="-5">
                <a:latin typeface="Tahoma"/>
                <a:cs typeface="Tahoma"/>
                <a:hlinkClick r:id="rId11" action="ppaction://hlinksldjump"/>
              </a:rPr>
              <a:t>1.- INFORMACIÓN</a:t>
            </a:r>
            <a:r>
              <a:rPr dirty="0" sz="1100" spc="-10">
                <a:latin typeface="Tahoma"/>
                <a:cs typeface="Tahoma"/>
                <a:hlinkClick r:id="rId11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19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11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11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11" action="ppaction://hlinksldjump"/>
              </a:rPr>
              <a:t>DE MEDIOS</a:t>
            </a:r>
            <a:r>
              <a:rPr dirty="0" sz="1100" spc="-100">
                <a:latin typeface="Tahoma"/>
                <a:cs typeface="Tahoma"/>
                <a:hlinkClick r:id="rId11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19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11" action="ppaction://hlinksldjump"/>
              </a:rPr>
              <a:t>3.- REDISEÑO</a:t>
            </a:r>
            <a:r>
              <a:rPr dirty="0" sz="1100" spc="185">
                <a:latin typeface="Tahoma"/>
                <a:cs typeface="Tahoma"/>
                <a:hlinkClick r:id="rId11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1" action="ppaction://hlinksldjump"/>
              </a:rPr>
              <a:t>OPERACIONAL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19</a:t>
            </a:r>
            <a:endParaRPr sz="1100">
              <a:latin typeface="Calibri"/>
              <a:cs typeface="Calibri"/>
            </a:endParaRPr>
          </a:p>
          <a:p>
            <a:pPr marL="292735" marR="5080">
              <a:lnSpc>
                <a:spcPct val="107300"/>
              </a:lnSpc>
              <a:spcBef>
                <a:spcPts val="20"/>
              </a:spcBef>
            </a:pP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4.- PROTOCOLOS PARA </a:t>
            </a:r>
            <a:r>
              <a:rPr dirty="0" sz="1100">
                <a:latin typeface="Calibri"/>
                <a:cs typeface="Calibri"/>
                <a:hlinkClick r:id="rId12" action="ppaction://hlinksldjump"/>
              </a:rPr>
              <a:t>LA 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DETECCIÓN </a:t>
            </a:r>
            <a:r>
              <a:rPr dirty="0" sz="1100">
                <a:latin typeface="Calibri"/>
                <a:cs typeface="Calibri"/>
                <a:hlinkClick r:id="rId12" action="ppaction://hlinksldjump"/>
              </a:rPr>
              <a:t>Y 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AISLAMIENTO </a:t>
            </a:r>
            <a:r>
              <a:rPr dirty="0" sz="1100">
                <a:latin typeface="Calibri"/>
                <a:cs typeface="Calibri"/>
                <a:hlinkClick r:id="rId12" action="ppaction://hlinksldjump"/>
              </a:rPr>
              <a:t>DE 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SOSPECHOSOS (clientes)........................20 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II.- BAÑOS </a:t>
            </a:r>
            <a:r>
              <a:rPr dirty="0" sz="1100">
                <a:latin typeface="Calibri"/>
                <a:cs typeface="Calibri"/>
                <a:hlinkClick r:id="rId13" action="ppaction://hlinksldjump"/>
              </a:rPr>
              <a:t>PÚBLICOS</a:t>
            </a:r>
            <a:r>
              <a:rPr dirty="0" sz="1100" spc="1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............................................................................................................................21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45"/>
              </a:spcBef>
            </a:pPr>
            <a:r>
              <a:rPr dirty="0" sz="1100" spc="-5">
                <a:latin typeface="Tahoma"/>
                <a:cs typeface="Tahoma"/>
                <a:hlinkClick r:id="rId13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13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21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13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13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13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13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3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21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90"/>
              </a:spcBef>
            </a:pPr>
            <a:r>
              <a:rPr dirty="0" sz="1100" spc="-5">
                <a:latin typeface="Tahoma"/>
                <a:cs typeface="Tahoma"/>
                <a:hlinkClick r:id="rId13" action="ppaction://hlinksldjump"/>
              </a:rPr>
              <a:t>3.- REDISEÑO</a:t>
            </a:r>
            <a:r>
              <a:rPr dirty="0" sz="1100" spc="175">
                <a:latin typeface="Tahoma"/>
                <a:cs typeface="Tahoma"/>
                <a:hlinkClick r:id="rId13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3" action="ppaction://hlinksldjump"/>
              </a:rPr>
              <a:t>OPERACIONAL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21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14"/>
              </a:spcBef>
            </a:pP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III.- ASCENSORES</a:t>
            </a:r>
            <a:r>
              <a:rPr dirty="0" sz="1100" spc="10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..................................................................................................................................22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40"/>
              </a:spcBef>
            </a:pPr>
            <a:r>
              <a:rPr dirty="0" sz="1100" spc="-5">
                <a:latin typeface="Tahoma"/>
                <a:cs typeface="Tahoma"/>
                <a:hlinkClick r:id="rId14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1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22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14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14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14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14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4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22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90"/>
              </a:spcBef>
            </a:pPr>
            <a:r>
              <a:rPr dirty="0" sz="1100" spc="-5">
                <a:latin typeface="Tahoma"/>
                <a:cs typeface="Tahoma"/>
                <a:hlinkClick r:id="rId14" action="ppaction://hlinksldjump"/>
              </a:rPr>
              <a:t>3.- REDISEÑO OPERACIONAL:</a:t>
            </a:r>
            <a:r>
              <a:rPr dirty="0" sz="1100" spc="0">
                <a:latin typeface="Tahoma"/>
                <a:cs typeface="Tahoma"/>
                <a:hlinkClick r:id="rId1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22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20"/>
              </a:spcBef>
            </a:pP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IV.- HABITACIONES</a:t>
            </a:r>
            <a:r>
              <a:rPr dirty="0" sz="1100" spc="1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...............................................................................................................................23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45"/>
              </a:spcBef>
            </a:pPr>
            <a:r>
              <a:rPr dirty="0" sz="1100" spc="-5">
                <a:latin typeface="Tahoma"/>
                <a:cs typeface="Tahoma"/>
                <a:hlinkClick r:id="rId15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1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23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15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15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15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15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5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23</a:t>
            </a:r>
            <a:endParaRPr sz="110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190"/>
              </a:spcBef>
            </a:pPr>
            <a:r>
              <a:rPr dirty="0" sz="1100" spc="-5">
                <a:latin typeface="Tahoma"/>
                <a:cs typeface="Tahoma"/>
                <a:hlinkClick r:id="rId15" action="ppaction://hlinksldjump"/>
              </a:rPr>
              <a:t>3.- REDISEÑO OPERACIONAL:</a:t>
            </a:r>
            <a:r>
              <a:rPr dirty="0" sz="1100" spc="10">
                <a:latin typeface="Tahoma"/>
                <a:cs typeface="Tahoma"/>
                <a:hlinkClick r:id="rId1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23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230" cy="8430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9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350">
              <a:lnSpc>
                <a:spcPts val="915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706120">
              <a:lnSpc>
                <a:spcPts val="1300"/>
              </a:lnSpc>
            </a:pP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V.- </a:t>
            </a:r>
            <a:r>
              <a:rPr dirty="0" sz="1100">
                <a:latin typeface="Calibri"/>
                <a:cs typeface="Calibri"/>
                <a:hlinkClick r:id="rId4" action="ppaction://hlinksldjump"/>
              </a:rPr>
              <a:t>AREAS DE 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ESTAR </a:t>
            </a:r>
            <a:r>
              <a:rPr dirty="0" sz="1100">
                <a:latin typeface="Calibri"/>
                <a:cs typeface="Calibri"/>
                <a:hlinkClick r:id="rId4" action="ppaction://hlinksldjump"/>
              </a:rPr>
              <a:t>Y 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PASILLOS.</a:t>
            </a:r>
            <a:r>
              <a:rPr dirty="0" sz="1100" spc="10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COMUNES........................................................................................25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40"/>
              </a:spcBef>
            </a:pPr>
            <a:r>
              <a:rPr dirty="0" sz="1100" spc="-5">
                <a:latin typeface="Tahoma"/>
                <a:cs typeface="Tahoma"/>
                <a:hlinkClick r:id="rId4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25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4" action="ppaction://hlinksldjump"/>
              </a:rPr>
              <a:t>3.- REDISEÑO OPERACIONAL:</a:t>
            </a:r>
            <a:r>
              <a:rPr dirty="0" sz="1100" spc="0"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25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25"/>
              </a:spcBef>
            </a:pP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VI.-</a:t>
            </a:r>
            <a:r>
              <a:rPr dirty="0" sz="1100" spc="9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PISCINA...........................................................................................................................................26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40"/>
              </a:spcBef>
            </a:pPr>
            <a:r>
              <a:rPr dirty="0" sz="1100" spc="-5">
                <a:latin typeface="Tahoma"/>
                <a:cs typeface="Tahoma"/>
                <a:hlinkClick r:id="rId5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26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5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5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26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5" action="ppaction://hlinksldjump"/>
              </a:rPr>
              <a:t>3.- REDISEÑO OPERACIONAL:</a:t>
            </a:r>
            <a:r>
              <a:rPr dirty="0" sz="1100" spc="0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26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30"/>
              </a:spcBef>
            </a:pP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VII.- </a:t>
            </a:r>
            <a:r>
              <a:rPr dirty="0" sz="1100">
                <a:latin typeface="Calibri"/>
                <a:cs typeface="Calibri"/>
                <a:hlinkClick r:id="rId5" action="ppaction://hlinksldjump"/>
              </a:rPr>
              <a:t>JACUZZI 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(Colectivo </a:t>
            </a:r>
            <a:r>
              <a:rPr dirty="0" sz="1100">
                <a:latin typeface="Calibri"/>
                <a:cs typeface="Calibri"/>
                <a:hlinkClick r:id="rId5" action="ppaction://hlinksldjump"/>
              </a:rPr>
              <a:t>/ 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Privado):</a:t>
            </a:r>
            <a:r>
              <a:rPr dirty="0" sz="1100" spc="10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......................................................................................................26</a:t>
            </a:r>
            <a:endParaRPr sz="1100">
              <a:latin typeface="Calibri"/>
              <a:cs typeface="Calibri"/>
            </a:endParaRPr>
          </a:p>
          <a:p>
            <a:pPr marL="425450">
              <a:lnSpc>
                <a:spcPct val="100000"/>
              </a:lnSpc>
              <a:spcBef>
                <a:spcPts val="140"/>
              </a:spcBef>
            </a:pPr>
            <a:r>
              <a:rPr dirty="0" sz="1100" spc="-5">
                <a:latin typeface="Tahoma"/>
                <a:cs typeface="Tahoma"/>
                <a:hlinkClick r:id="rId6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6" action="ppaction://hlinksldjump"/>
              </a:rPr>
              <a:t>No.</a:t>
            </a:r>
            <a:r>
              <a:rPr dirty="0" sz="1100" spc="130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3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28</a:t>
            </a:r>
            <a:endParaRPr sz="1100">
              <a:latin typeface="Calibri"/>
              <a:cs typeface="Calibri"/>
            </a:endParaRPr>
          </a:p>
          <a:p>
            <a:pPr marL="425450">
              <a:lnSpc>
                <a:spcPct val="100000"/>
              </a:lnSpc>
              <a:spcBef>
                <a:spcPts val="175"/>
              </a:spcBef>
            </a:pPr>
            <a:r>
              <a:rPr dirty="0" sz="1100">
                <a:latin typeface="Tahoma"/>
                <a:cs typeface="Tahoma"/>
                <a:hlinkClick r:id="rId6" action="ppaction://hlinksldjump"/>
              </a:rPr>
              <a:t>AREAS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DE </a:t>
            </a:r>
            <a:r>
              <a:rPr dirty="0" sz="1100">
                <a:latin typeface="Tahoma"/>
                <a:cs typeface="Tahoma"/>
                <a:hlinkClick r:id="rId6" action="ppaction://hlinksldjump"/>
              </a:rPr>
              <a:t>ALIMENTOS Y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BEBIDAS</a:t>
            </a:r>
            <a:r>
              <a:rPr dirty="0" sz="1100" spc="-190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28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14"/>
              </a:spcBef>
            </a:pP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I.- RESTAURACIÓN-SALAS</a:t>
            </a:r>
            <a:r>
              <a:rPr dirty="0" sz="1100" spc="-2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.....................................................................................................................28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55"/>
              </a:spcBef>
            </a:pPr>
            <a:r>
              <a:rPr dirty="0" sz="1100" spc="-5">
                <a:latin typeface="Tahoma"/>
                <a:cs typeface="Tahoma"/>
                <a:hlinkClick r:id="rId6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28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6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6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28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6" action="ppaction://hlinksldjump"/>
              </a:rPr>
              <a:t>3.- REDISEÑO OPERACIONAL:</a:t>
            </a:r>
            <a:r>
              <a:rPr dirty="0" sz="1100" spc="0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28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14"/>
              </a:spcBef>
            </a:pP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II.- COCINA </a:t>
            </a:r>
            <a:r>
              <a:rPr dirty="0" sz="1100">
                <a:latin typeface="Calibri"/>
                <a:cs typeface="Calibri"/>
                <a:hlinkClick r:id="rId7" action="ppaction://hlinksldjump"/>
              </a:rPr>
              <a:t>/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CENTRO </a:t>
            </a:r>
            <a:r>
              <a:rPr dirty="0" sz="1100">
                <a:latin typeface="Calibri"/>
                <a:cs typeface="Calibri"/>
                <a:hlinkClick r:id="rId7" action="ppaction://hlinksldjump"/>
              </a:rPr>
              <a:t>DE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ELABORACIÓN.</a:t>
            </a:r>
            <a:r>
              <a:rPr dirty="0" sz="1100" spc="7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............................................................................................29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50"/>
              </a:spcBef>
            </a:pPr>
            <a:r>
              <a:rPr dirty="0" sz="1100" spc="-5">
                <a:latin typeface="Tahoma"/>
                <a:cs typeface="Tahoma"/>
                <a:hlinkClick r:id="rId7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7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29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7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7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7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7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7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29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8" action="ppaction://hlinksldjump"/>
              </a:rPr>
              <a:t>3.- REDISEÑO OPERACIONAL:</a:t>
            </a:r>
            <a:r>
              <a:rPr dirty="0" sz="1100">
                <a:latin typeface="Tahoma"/>
                <a:cs typeface="Tahoma"/>
                <a:hlinkClick r:id="rId8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30</a:t>
            </a:r>
            <a:endParaRPr sz="1100">
              <a:latin typeface="Calibri"/>
              <a:cs typeface="Calibri"/>
            </a:endParaRPr>
          </a:p>
          <a:p>
            <a:pPr marL="425450">
              <a:lnSpc>
                <a:spcPct val="100000"/>
              </a:lnSpc>
              <a:spcBef>
                <a:spcPts val="185"/>
              </a:spcBef>
            </a:pPr>
            <a:r>
              <a:rPr dirty="0" sz="1100" spc="-5">
                <a:latin typeface="Tahoma"/>
                <a:cs typeface="Tahoma"/>
                <a:hlinkClick r:id="rId9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9" action="ppaction://hlinksldjump"/>
              </a:rPr>
              <a:t>No.</a:t>
            </a:r>
            <a:r>
              <a:rPr dirty="0" sz="1100" spc="130">
                <a:latin typeface="Tahoma"/>
                <a:cs typeface="Tahoma"/>
                <a:hlinkClick r:id="rId9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9" action="ppaction://hlinksldjump"/>
              </a:rPr>
              <a:t>4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31</a:t>
            </a:r>
            <a:endParaRPr sz="1100">
              <a:latin typeface="Calibri"/>
              <a:cs typeface="Calibri"/>
            </a:endParaRPr>
          </a:p>
          <a:p>
            <a:pPr marL="42545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9" action="ppaction://hlinksldjump"/>
              </a:rPr>
              <a:t>ACTIVIDADES</a:t>
            </a:r>
            <a:r>
              <a:rPr dirty="0" sz="1100" spc="204">
                <a:latin typeface="Tahoma"/>
                <a:cs typeface="Tahoma"/>
                <a:hlinkClick r:id="rId9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9" action="ppaction://hlinksldjump"/>
              </a:rPr>
              <a:t>RECREATIVAS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31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9" action="ppaction://hlinksldjump"/>
              </a:rPr>
              <a:t>I.-</a:t>
            </a:r>
            <a:r>
              <a:rPr dirty="0" sz="1100" spc="130">
                <a:latin typeface="Tahoma"/>
                <a:cs typeface="Tahoma"/>
                <a:hlinkClick r:id="rId9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9" action="ppaction://hlinksldjump"/>
              </a:rPr>
              <a:t>INFORMACIÓN: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31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9" action="ppaction://hlinksldjump"/>
              </a:rPr>
              <a:t>1.- </a:t>
            </a:r>
            <a:r>
              <a:rPr dirty="0" sz="1100">
                <a:latin typeface="Tahoma"/>
                <a:cs typeface="Tahoma"/>
                <a:hlinkClick r:id="rId9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9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9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9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31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9" action="ppaction://hlinksldjump"/>
              </a:rPr>
              <a:t>2.- REDISEÑO OPERACIONAL:</a:t>
            </a:r>
            <a:r>
              <a:rPr dirty="0" sz="1100" spc="0">
                <a:latin typeface="Tahoma"/>
                <a:cs typeface="Tahoma"/>
                <a:hlinkClick r:id="rId9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31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14"/>
              </a:spcBef>
            </a:pP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II.- </a:t>
            </a:r>
            <a:r>
              <a:rPr dirty="0" sz="1100">
                <a:latin typeface="Calibri"/>
                <a:cs typeface="Calibri"/>
                <a:hlinkClick r:id="rId10" action="ppaction://hlinksldjump"/>
              </a:rPr>
              <a:t>AREAS</a:t>
            </a:r>
            <a:r>
              <a:rPr dirty="0" sz="1100" spc="7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INFANTILES...........................................................................................................................32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55"/>
              </a:spcBef>
            </a:pPr>
            <a:r>
              <a:rPr dirty="0" sz="1100" spc="-5">
                <a:latin typeface="Tahoma"/>
                <a:cs typeface="Tahoma"/>
                <a:hlinkClick r:id="rId10" action="ppaction://hlinksldjump"/>
              </a:rPr>
              <a:t>1.- </a:t>
            </a:r>
            <a:r>
              <a:rPr dirty="0" sz="1100">
                <a:latin typeface="Tahoma"/>
                <a:cs typeface="Tahoma"/>
                <a:hlinkClick r:id="rId10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10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0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32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10" action="ppaction://hlinksldjump"/>
              </a:rPr>
              <a:t>2.- REDISEÑO OPERACIONAL:</a:t>
            </a:r>
            <a:r>
              <a:rPr dirty="0" sz="1100" spc="0"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32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14"/>
              </a:spcBef>
            </a:pP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III.- </a:t>
            </a:r>
            <a:r>
              <a:rPr dirty="0" sz="1100">
                <a:latin typeface="Calibri"/>
                <a:cs typeface="Calibri"/>
                <a:hlinkClick r:id="rId10" action="ppaction://hlinksldjump"/>
              </a:rPr>
              <a:t>GIMNASIO</a:t>
            </a:r>
            <a:r>
              <a:rPr dirty="0" sz="1100" spc="5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......................................................................................................................................32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50"/>
              </a:spcBef>
            </a:pPr>
            <a:r>
              <a:rPr dirty="0" sz="1100" spc="-5">
                <a:latin typeface="Tahoma"/>
                <a:cs typeface="Tahoma"/>
                <a:hlinkClick r:id="rId11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11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11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11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1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33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11" action="ppaction://hlinksldjump"/>
              </a:rPr>
              <a:t>3.- REDISEÑO OPERACIONAL:</a:t>
            </a:r>
            <a:r>
              <a:rPr dirty="0" sz="1100" spc="0">
                <a:latin typeface="Tahoma"/>
                <a:cs typeface="Tahoma"/>
                <a:hlinkClick r:id="rId11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33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14"/>
              </a:spcBef>
            </a:pP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IV.- MASAJE. </a:t>
            </a:r>
            <a:r>
              <a:rPr dirty="0" sz="1100">
                <a:latin typeface="Calibri"/>
                <a:cs typeface="Calibri"/>
                <a:hlinkClick r:id="rId11" action="ppaction://hlinksldjump"/>
              </a:rPr>
              <a:t>Individual/En parejas:</a:t>
            </a:r>
            <a:r>
              <a:rPr dirty="0" sz="1100" spc="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.....................................................................................................33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50"/>
              </a:spcBef>
            </a:pPr>
            <a:r>
              <a:rPr dirty="0" sz="1100" spc="-5">
                <a:latin typeface="Tahoma"/>
                <a:cs typeface="Tahoma"/>
                <a:hlinkClick r:id="rId12" action="ppaction://hlinksldjump"/>
              </a:rPr>
              <a:t>1.- </a:t>
            </a:r>
            <a:r>
              <a:rPr dirty="0" sz="1100">
                <a:latin typeface="Tahoma"/>
                <a:cs typeface="Tahoma"/>
                <a:hlinkClick r:id="rId12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12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12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2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34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12" action="ppaction://hlinksldjump"/>
              </a:rPr>
              <a:t>2.- REDISEÑO OPERACIONAL:</a:t>
            </a:r>
            <a:r>
              <a:rPr dirty="0" sz="1100" spc="0">
                <a:latin typeface="Tahoma"/>
                <a:cs typeface="Tahoma"/>
                <a:hlinkClick r:id="rId12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34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14"/>
              </a:spcBef>
            </a:pP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V.- SAUNA </a:t>
            </a:r>
            <a:r>
              <a:rPr dirty="0" sz="1100">
                <a:latin typeface="Calibri"/>
                <a:cs typeface="Calibri"/>
                <a:hlinkClick r:id="rId12" action="ppaction://hlinksldjump"/>
              </a:rPr>
              <a:t>/ 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BAÑO </a:t>
            </a:r>
            <a:r>
              <a:rPr dirty="0" sz="1100">
                <a:latin typeface="Calibri"/>
                <a:cs typeface="Calibri"/>
                <a:hlinkClick r:id="rId12" action="ppaction://hlinksldjump"/>
              </a:rPr>
              <a:t>DE 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VAPOR</a:t>
            </a:r>
            <a:r>
              <a:rPr dirty="0" sz="1100" spc="1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..............................................................................................................34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50"/>
              </a:spcBef>
            </a:pPr>
            <a:r>
              <a:rPr dirty="0" sz="1100" spc="-5">
                <a:latin typeface="Tahoma"/>
                <a:cs typeface="Tahoma"/>
                <a:hlinkClick r:id="rId12" action="ppaction://hlinksldjump"/>
              </a:rPr>
              <a:t>1.- DOTACIÓN DE</a:t>
            </a:r>
            <a:r>
              <a:rPr dirty="0" sz="1100" spc="165">
                <a:latin typeface="Tahoma"/>
                <a:cs typeface="Tahoma"/>
                <a:hlinkClick r:id="rId12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2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34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12" action="ppaction://hlinksldjump"/>
              </a:rPr>
              <a:t>2.- REDISEÑO OPERACIONAL:</a:t>
            </a:r>
            <a:r>
              <a:rPr dirty="0" sz="1100" spc="0">
                <a:latin typeface="Tahoma"/>
                <a:cs typeface="Tahoma"/>
                <a:hlinkClick r:id="rId12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34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14"/>
              </a:spcBef>
            </a:pP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VI.- SPA </a:t>
            </a:r>
            <a:r>
              <a:rPr dirty="0" sz="1100">
                <a:latin typeface="Calibri"/>
                <a:cs typeface="Calibri"/>
                <a:hlinkClick r:id="rId13" action="ppaction://hlinksldjump"/>
              </a:rPr>
              <a:t>/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SALON </a:t>
            </a:r>
            <a:r>
              <a:rPr dirty="0" sz="1100">
                <a:latin typeface="Calibri"/>
                <a:cs typeface="Calibri"/>
                <a:hlinkClick r:id="rId13" action="ppaction://hlinksldjump"/>
              </a:rPr>
              <a:t>DE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BELLEZA/</a:t>
            </a:r>
            <a:r>
              <a:rPr dirty="0" sz="1100" spc="15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PELUQUERIA........................................................................................35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40"/>
              </a:spcBef>
            </a:pPr>
            <a:r>
              <a:rPr dirty="0" sz="1100" spc="-5">
                <a:latin typeface="Tahoma"/>
                <a:cs typeface="Tahoma"/>
                <a:hlinkClick r:id="rId13" action="ppaction://hlinksldjump"/>
              </a:rPr>
              <a:t>1.- </a:t>
            </a:r>
            <a:r>
              <a:rPr dirty="0" sz="1100">
                <a:latin typeface="Tahoma"/>
                <a:cs typeface="Tahoma"/>
                <a:hlinkClick r:id="rId13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13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13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3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35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95"/>
              </a:spcBef>
            </a:pPr>
            <a:r>
              <a:rPr dirty="0" sz="1100" spc="-5">
                <a:latin typeface="Tahoma"/>
                <a:cs typeface="Tahoma"/>
                <a:hlinkClick r:id="rId13" action="ppaction://hlinksldjump"/>
              </a:rPr>
              <a:t>2.- REDISEÑO OPERACIONAL:</a:t>
            </a:r>
            <a:r>
              <a:rPr dirty="0" sz="1100" spc="10">
                <a:latin typeface="Tahoma"/>
                <a:cs typeface="Tahoma"/>
                <a:hlinkClick r:id="rId13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35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20"/>
              </a:spcBef>
            </a:pP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VII.- ACTUACIONES </a:t>
            </a:r>
            <a:r>
              <a:rPr dirty="0" sz="1100">
                <a:latin typeface="Calibri"/>
                <a:cs typeface="Calibri"/>
                <a:hlinkClick r:id="rId13" action="ppaction://hlinksldjump"/>
              </a:rPr>
              <a:t>Y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SHOWS:</a:t>
            </a:r>
            <a:r>
              <a:rPr dirty="0" sz="1100" spc="-4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..............................................................................................................35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80"/>
              </a:spcBef>
            </a:pP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VIII.- CAMERINO:</a:t>
            </a:r>
            <a:r>
              <a:rPr dirty="0" sz="1100" spc="1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..................................................................................................................................35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  <a:hlinkClick r:id="rId14" action="ppaction://hlinksldjump"/>
              </a:rPr>
              <a:t>IX.- 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DISCOTECAS:</a:t>
            </a:r>
            <a:r>
              <a:rPr dirty="0" sz="1100" spc="5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..................................................................................................................................36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80"/>
              </a:spcBef>
            </a:pP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X.- </a:t>
            </a:r>
            <a:r>
              <a:rPr dirty="0" sz="1100">
                <a:latin typeface="Calibri"/>
                <a:cs typeface="Calibri"/>
                <a:hlinkClick r:id="rId14" action="ppaction://hlinksldjump"/>
              </a:rPr>
              <a:t>BARES Y 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CLUB</a:t>
            </a:r>
            <a:r>
              <a:rPr dirty="0" sz="1100" spc="15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NOCTURNO..............................................................................................................36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95"/>
              </a:spcBef>
            </a:pP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XI.- </a:t>
            </a:r>
            <a:r>
              <a:rPr dirty="0" sz="1100">
                <a:latin typeface="Calibri"/>
                <a:cs typeface="Calibri"/>
                <a:hlinkClick r:id="rId14" action="ppaction://hlinksldjump"/>
              </a:rPr>
              <a:t>CLUB DE 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GOLF</a:t>
            </a:r>
            <a:r>
              <a:rPr dirty="0" sz="1100" spc="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................................................................................................................................36</a:t>
            </a:r>
            <a:endParaRPr sz="1100">
              <a:latin typeface="Calibri"/>
              <a:cs typeface="Calibri"/>
            </a:endParaRPr>
          </a:p>
          <a:p>
            <a:pPr marL="425450">
              <a:lnSpc>
                <a:spcPct val="100000"/>
              </a:lnSpc>
              <a:spcBef>
                <a:spcPts val="140"/>
              </a:spcBef>
            </a:pPr>
            <a:r>
              <a:rPr dirty="0" sz="1100" spc="-5">
                <a:latin typeface="Tahoma"/>
                <a:cs typeface="Tahoma"/>
                <a:hlinkClick r:id="rId15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15" action="ppaction://hlinksldjump"/>
              </a:rPr>
              <a:t>No.</a:t>
            </a:r>
            <a:r>
              <a:rPr dirty="0" sz="1100" spc="130">
                <a:latin typeface="Tahoma"/>
                <a:cs typeface="Tahoma"/>
                <a:hlinkClick r:id="rId15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5" action="ppaction://hlinksldjump"/>
              </a:rPr>
              <a:t>5</a:t>
            </a: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...............................................................................................................................................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38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230" cy="8537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9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35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706120" indent="-280670">
              <a:lnSpc>
                <a:spcPct val="100000"/>
              </a:lnSpc>
              <a:spcBef>
                <a:spcPts val="25"/>
              </a:spcBef>
            </a:pPr>
            <a:r>
              <a:rPr dirty="0" sz="1100" spc="-5">
                <a:latin typeface="Tahoma"/>
                <a:cs typeface="Tahoma"/>
                <a:hlinkClick r:id="rId4" action="ppaction://hlinksldjump"/>
              </a:rPr>
              <a:t>EVENTOS </a:t>
            </a:r>
            <a:r>
              <a:rPr dirty="0" sz="1100">
                <a:latin typeface="Tahoma"/>
                <a:cs typeface="Tahoma"/>
                <a:hlinkClick r:id="rId4" action="ppaction://hlinksldjump"/>
              </a:rPr>
              <a:t>/ </a:t>
            </a:r>
            <a:r>
              <a:rPr dirty="0" sz="1100" spc="-5">
                <a:latin typeface="Tahoma"/>
                <a:cs typeface="Tahoma"/>
                <a:hlinkClick r:id="rId4" action="ppaction://hlinksldjump"/>
              </a:rPr>
              <a:t>CENTROS DE CONVENCIONES </a:t>
            </a:r>
            <a:r>
              <a:rPr dirty="0" sz="1100">
                <a:latin typeface="Tahoma"/>
                <a:cs typeface="Tahoma"/>
                <a:hlinkClick r:id="rId4" action="ppaction://hlinksldjump"/>
              </a:rPr>
              <a:t>Y </a:t>
            </a:r>
            <a:r>
              <a:rPr dirty="0" sz="1100" spc="-5">
                <a:latin typeface="Tahoma"/>
                <a:cs typeface="Tahoma"/>
                <a:hlinkClick r:id="rId4" action="ppaction://hlinksldjump"/>
              </a:rPr>
              <a:t>CENTROS DE</a:t>
            </a:r>
            <a:r>
              <a:rPr dirty="0" sz="1100" spc="190"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4" action="ppaction://hlinksldjump"/>
              </a:rPr>
              <a:t>NEGOCIOS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38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4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38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4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4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4" action="ppaction://hlinksldjump"/>
              </a:rPr>
              <a:t>DE MEDIOS</a:t>
            </a:r>
            <a:r>
              <a:rPr dirty="0" sz="1100" spc="-100"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38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4" action="ppaction://hlinksldjump"/>
              </a:rPr>
              <a:t>3.- REDISEÑO</a:t>
            </a:r>
            <a:r>
              <a:rPr dirty="0" sz="1100" spc="175"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4" action="ppaction://hlinksldjump"/>
              </a:rPr>
              <a:t>OPERACIONAL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38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14"/>
              </a:spcBef>
            </a:pP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3.-  COFFEE</a:t>
            </a:r>
            <a:r>
              <a:rPr dirty="0" sz="1100" spc="-7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BREAK.................................................................................................................................38</a:t>
            </a:r>
            <a:endParaRPr sz="1100">
              <a:latin typeface="Calibri"/>
              <a:cs typeface="Calibri"/>
            </a:endParaRPr>
          </a:p>
          <a:p>
            <a:pPr algn="r" marL="425450" marR="5080">
              <a:lnSpc>
                <a:spcPts val="1500"/>
              </a:lnSpc>
              <a:spcBef>
                <a:spcPts val="55"/>
              </a:spcBef>
            </a:pPr>
            <a:r>
              <a:rPr dirty="0" sz="1100" spc="-5">
                <a:latin typeface="Tahoma"/>
                <a:cs typeface="Tahoma"/>
                <a:hlinkClick r:id="rId5" action="ppaction://hlinksldjump"/>
              </a:rPr>
              <a:t>ANEXO</a:t>
            </a:r>
            <a:r>
              <a:rPr dirty="0" sz="1100" spc="55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>
                <a:latin typeface="Tahoma"/>
                <a:cs typeface="Tahoma"/>
                <a:hlinkClick r:id="rId5" action="ppaction://hlinksldjump"/>
              </a:rPr>
              <a:t>No.</a:t>
            </a:r>
            <a:r>
              <a:rPr dirty="0" sz="1100" spc="60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6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40 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OFICINAS-AGENCIAS DE VENTAS-BUROES DE</a:t>
            </a:r>
            <a:r>
              <a:rPr dirty="0" sz="1100" spc="110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TURISMO</a:t>
            </a:r>
            <a:r>
              <a:rPr dirty="0" sz="1100" spc="-170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40 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40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Tahoma"/>
                <a:cs typeface="Tahoma"/>
                <a:hlinkClick r:id="rId5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5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40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90"/>
              </a:spcBef>
            </a:pPr>
            <a:r>
              <a:rPr dirty="0" sz="1100" spc="-5">
                <a:latin typeface="Tahoma"/>
                <a:cs typeface="Tahoma"/>
                <a:hlinkClick r:id="rId5" action="ppaction://hlinksldjump"/>
              </a:rPr>
              <a:t>3.- REDISEÑO OPERACIONAL:</a:t>
            </a:r>
            <a:r>
              <a:rPr dirty="0" sz="1100" spc="0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40</a:t>
            </a:r>
            <a:endParaRPr sz="1100">
              <a:latin typeface="Calibri"/>
              <a:cs typeface="Calibri"/>
            </a:endParaRPr>
          </a:p>
          <a:p>
            <a:pPr marL="42545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6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6" action="ppaction://hlinksldjump"/>
              </a:rPr>
              <a:t>No.</a:t>
            </a:r>
            <a:r>
              <a:rPr dirty="0" sz="1100" spc="130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7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41</a:t>
            </a:r>
            <a:endParaRPr sz="1100">
              <a:latin typeface="Calibri"/>
              <a:cs typeface="Calibri"/>
            </a:endParaRPr>
          </a:p>
          <a:p>
            <a:pPr marL="42545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6" action="ppaction://hlinksldjump"/>
              </a:rPr>
              <a:t>GUIAS DE TURISMO</a:t>
            </a:r>
            <a:r>
              <a:rPr dirty="0" sz="1100" spc="-100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41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20"/>
              </a:spcBef>
            </a:pP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2.- DISEÑO </a:t>
            </a:r>
            <a:r>
              <a:rPr dirty="0" sz="1100">
                <a:latin typeface="Calibri"/>
                <a:cs typeface="Calibri"/>
                <a:hlinkClick r:id="rId7" action="ppaction://hlinksldjump"/>
              </a:rPr>
              <a:t>DE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ACTIVIDADES.</a:t>
            </a:r>
            <a:r>
              <a:rPr dirty="0" sz="1100" spc="9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...............................................................................................................42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3.- DURANTE EL RECORRIDO:</a:t>
            </a:r>
            <a:r>
              <a:rPr dirty="0" sz="1100" spc="-3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...............................................................................................................42</a:t>
            </a:r>
            <a:endParaRPr sz="1100">
              <a:latin typeface="Calibri"/>
              <a:cs typeface="Calibri"/>
            </a:endParaRPr>
          </a:p>
          <a:p>
            <a:pPr marL="425450" marR="5080">
              <a:lnSpc>
                <a:spcPts val="1500"/>
              </a:lnSpc>
              <a:spcBef>
                <a:spcPts val="40"/>
              </a:spcBef>
            </a:pPr>
            <a:r>
              <a:rPr dirty="0" sz="1100" spc="-5">
                <a:latin typeface="Tahoma"/>
                <a:cs typeface="Tahoma"/>
                <a:hlinkClick r:id="rId8" action="ppaction://hlinksldjump"/>
              </a:rPr>
              <a:t>ANEXO No. 8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44 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5">
                <a:latin typeface="Tahoma"/>
                <a:cs typeface="Tahoma"/>
                <a:hlinkClick r:id="rId8" action="ppaction://hlinksldjump"/>
              </a:rPr>
              <a:t>SUPERVISORES  DE</a:t>
            </a:r>
            <a:r>
              <a:rPr dirty="0" sz="1100" spc="-145">
                <a:latin typeface="Tahoma"/>
                <a:cs typeface="Tahoma"/>
                <a:hlinkClick r:id="rId8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8" action="ppaction://hlinksldjump"/>
              </a:rPr>
              <a:t>TUROPERADORES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44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05"/>
              </a:spcBef>
            </a:pPr>
            <a:r>
              <a:rPr dirty="0" sz="1100" spc="-5">
                <a:latin typeface="Tahoma"/>
                <a:cs typeface="Tahoma"/>
                <a:hlinkClick r:id="rId8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8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44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8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8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8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8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8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44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8" action="ppaction://hlinksldjump"/>
              </a:rPr>
              <a:t>3.- REDISEÑO OPERACIONAL:</a:t>
            </a:r>
            <a:r>
              <a:rPr dirty="0" sz="1100" spc="10">
                <a:latin typeface="Tahoma"/>
                <a:cs typeface="Tahoma"/>
                <a:hlinkClick r:id="rId8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44</a:t>
            </a:r>
            <a:endParaRPr sz="1100">
              <a:latin typeface="Calibri"/>
              <a:cs typeface="Calibri"/>
            </a:endParaRPr>
          </a:p>
          <a:p>
            <a:pPr marL="425450" marR="5080">
              <a:lnSpc>
                <a:spcPct val="113599"/>
              </a:lnSpc>
            </a:pPr>
            <a:r>
              <a:rPr dirty="0" sz="1100" spc="-5">
                <a:latin typeface="Tahoma"/>
                <a:cs typeface="Tahoma"/>
                <a:hlinkClick r:id="rId9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9" action="ppaction://hlinksldjump"/>
              </a:rPr>
              <a:t>No. </a:t>
            </a:r>
            <a:r>
              <a:rPr dirty="0" sz="1100" spc="-5">
                <a:latin typeface="Tahoma"/>
                <a:cs typeface="Tahoma"/>
                <a:hlinkClick r:id="rId9" action="ppaction://hlinksldjump"/>
              </a:rPr>
              <a:t>9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45 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5">
                <a:latin typeface="Tahoma"/>
                <a:cs typeface="Tahoma"/>
                <a:hlinkClick r:id="rId9" action="ppaction://hlinksldjump"/>
              </a:rPr>
              <a:t>BUROS DE VENTAS </a:t>
            </a:r>
            <a:r>
              <a:rPr dirty="0" sz="1100">
                <a:latin typeface="Tahoma"/>
                <a:cs typeface="Tahoma"/>
                <a:hlinkClick r:id="rId9" action="ppaction://hlinksldjump"/>
              </a:rPr>
              <a:t>EN </a:t>
            </a:r>
            <a:r>
              <a:rPr dirty="0" sz="1100" spc="-5">
                <a:latin typeface="Tahoma"/>
                <a:cs typeface="Tahoma"/>
                <a:hlinkClick r:id="rId9" action="ppaction://hlinksldjump"/>
              </a:rPr>
              <a:t>AEROPUERTO:</a:t>
            </a:r>
            <a:r>
              <a:rPr dirty="0" sz="1100" spc="-15">
                <a:latin typeface="Tahoma"/>
                <a:cs typeface="Tahoma"/>
                <a:hlinkClick r:id="rId9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45</a:t>
            </a:r>
            <a:endParaRPr sz="1100">
              <a:latin typeface="Calibri"/>
              <a:cs typeface="Calibri"/>
            </a:endParaRPr>
          </a:p>
          <a:p>
            <a:pPr marL="42545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9" action="ppaction://hlinksldjump"/>
              </a:rPr>
              <a:t>1.- INFORMACIÓN:</a:t>
            </a:r>
            <a:r>
              <a:rPr dirty="0" sz="1100" spc="-110">
                <a:latin typeface="Tahoma"/>
                <a:cs typeface="Tahoma"/>
                <a:hlinkClick r:id="rId9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45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90"/>
              </a:spcBef>
            </a:pPr>
            <a:r>
              <a:rPr dirty="0" sz="1100" spc="-5">
                <a:latin typeface="Tahoma"/>
                <a:cs typeface="Tahoma"/>
                <a:hlinkClick r:id="rId9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9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9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9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9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45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9" action="ppaction://hlinksldjump"/>
              </a:rPr>
              <a:t>3.- REDISEÑO OPERACIONAL:</a:t>
            </a:r>
            <a:r>
              <a:rPr dirty="0" sz="1100" spc="10">
                <a:latin typeface="Tahoma"/>
                <a:cs typeface="Tahoma"/>
                <a:hlinkClick r:id="rId9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45</a:t>
            </a:r>
            <a:endParaRPr sz="1100">
              <a:latin typeface="Calibri"/>
              <a:cs typeface="Calibri"/>
            </a:endParaRPr>
          </a:p>
          <a:p>
            <a:pPr marL="425450" marR="5080">
              <a:lnSpc>
                <a:spcPts val="1500"/>
              </a:lnSpc>
              <a:spcBef>
                <a:spcPts val="80"/>
              </a:spcBef>
            </a:pPr>
            <a:r>
              <a:rPr dirty="0" sz="1100" spc="-5">
                <a:latin typeface="Tahoma"/>
                <a:cs typeface="Tahoma"/>
                <a:hlinkClick r:id="rId10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10" action="ppaction://hlinksldjump"/>
              </a:rPr>
              <a:t>No. </a:t>
            </a:r>
            <a:r>
              <a:rPr dirty="0" sz="1100" spc="-5">
                <a:latin typeface="Tahoma"/>
                <a:cs typeface="Tahoma"/>
                <a:hlinkClick r:id="rId10" action="ppaction://hlinksldjump"/>
              </a:rPr>
              <a:t>10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46 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5">
                <a:latin typeface="Tahoma"/>
                <a:cs typeface="Tahoma"/>
                <a:hlinkClick r:id="rId10" action="ppaction://hlinksldjump"/>
              </a:rPr>
              <a:t>OFICINAS DE INFORMACIÓN TURÍSTICA:</a:t>
            </a:r>
            <a:r>
              <a:rPr dirty="0" sz="1100" spc="-55"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46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Tahoma"/>
                <a:cs typeface="Tahoma"/>
                <a:hlinkClick r:id="rId10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46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90"/>
              </a:spcBef>
            </a:pPr>
            <a:r>
              <a:rPr dirty="0" sz="1100" spc="-5">
                <a:latin typeface="Tahoma"/>
                <a:cs typeface="Tahoma"/>
                <a:hlinkClick r:id="rId10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10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10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0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46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10" action="ppaction://hlinksldjump"/>
              </a:rPr>
              <a:t>3.- REDISEÑO OPERACIONAL:</a:t>
            </a:r>
            <a:r>
              <a:rPr dirty="0" sz="1100" spc="0"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46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11" action="ppaction://hlinksldjump"/>
              </a:rPr>
              <a:t>4.- RETROALIMENTACIÓN:</a:t>
            </a:r>
            <a:r>
              <a:rPr dirty="0" sz="1100" spc="-70">
                <a:latin typeface="Tahoma"/>
                <a:cs typeface="Tahoma"/>
                <a:hlinkClick r:id="rId11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1" action="ppaction://hlinksldjump"/>
              </a:rPr>
              <a:t>47</a:t>
            </a:r>
            <a:endParaRPr sz="1100">
              <a:latin typeface="Calibri"/>
              <a:cs typeface="Calibri"/>
            </a:endParaRPr>
          </a:p>
          <a:p>
            <a:pPr marL="425450" marR="5080">
              <a:lnSpc>
                <a:spcPct val="113599"/>
              </a:lnSpc>
            </a:pPr>
            <a:r>
              <a:rPr dirty="0" sz="1100" spc="-5">
                <a:latin typeface="Tahoma"/>
                <a:cs typeface="Tahoma"/>
                <a:hlinkClick r:id="rId12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12" action="ppaction://hlinksldjump"/>
              </a:rPr>
              <a:t>No. </a:t>
            </a:r>
            <a:r>
              <a:rPr dirty="0" sz="1100" spc="-5">
                <a:latin typeface="Tahoma"/>
                <a:cs typeface="Tahoma"/>
                <a:hlinkClick r:id="rId12" action="ppaction://hlinksldjump"/>
              </a:rPr>
              <a:t>11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48 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5">
                <a:latin typeface="Tahoma"/>
                <a:cs typeface="Tahoma"/>
                <a:hlinkClick r:id="rId12" action="ppaction://hlinksldjump"/>
              </a:rPr>
              <a:t>TRANSPORTE TURÍSTICO TERRESTRE</a:t>
            </a:r>
            <a:r>
              <a:rPr dirty="0" sz="1100" spc="-70">
                <a:latin typeface="Tahoma"/>
                <a:cs typeface="Tahoma"/>
                <a:hlinkClick r:id="rId12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48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90"/>
              </a:spcBef>
            </a:pPr>
            <a:r>
              <a:rPr dirty="0" sz="1100" spc="-5">
                <a:latin typeface="Tahoma"/>
                <a:cs typeface="Tahoma"/>
                <a:hlinkClick r:id="rId12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12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48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12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12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12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12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2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48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12" action="ppaction://hlinksldjump"/>
              </a:rPr>
              <a:t>3.- REDISEÑO OPERACIONAL.</a:t>
            </a:r>
            <a:r>
              <a:rPr dirty="0" sz="1100" spc="200">
                <a:latin typeface="Tahoma"/>
                <a:cs typeface="Tahoma"/>
                <a:hlinkClick r:id="rId12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2" action="ppaction://hlinksldjump"/>
              </a:rPr>
              <a:t>GENERALES: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2" action="ppaction://hlinksldjump"/>
              </a:rPr>
              <a:t>48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14"/>
              </a:spcBef>
            </a:pP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4.- </a:t>
            </a:r>
            <a:r>
              <a:rPr dirty="0" sz="1100">
                <a:latin typeface="Calibri"/>
                <a:cs typeface="Calibri"/>
                <a:hlinkClick r:id="rId13" action="ppaction://hlinksldjump"/>
              </a:rPr>
              <a:t>LIMPIEZA Y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DESINFECCIÓN </a:t>
            </a:r>
            <a:r>
              <a:rPr dirty="0" sz="1100">
                <a:latin typeface="Calibri"/>
                <a:cs typeface="Calibri"/>
                <a:hlinkClick r:id="rId13" action="ppaction://hlinksldjump"/>
              </a:rPr>
              <a:t>DE LOS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AUTOS </a:t>
            </a:r>
            <a:r>
              <a:rPr dirty="0" sz="1100">
                <a:latin typeface="Calibri"/>
                <a:cs typeface="Calibri"/>
                <a:hlinkClick r:id="rId13" action="ppaction://hlinksldjump"/>
              </a:rPr>
              <a:t>DE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RENTA</a:t>
            </a:r>
            <a:r>
              <a:rPr dirty="0" sz="1100" spc="-10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....................................................................49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95"/>
              </a:spcBef>
            </a:pP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5.- </a:t>
            </a:r>
            <a:r>
              <a:rPr dirty="0" sz="1100">
                <a:latin typeface="Calibri"/>
                <a:cs typeface="Calibri"/>
                <a:hlinkClick r:id="rId13" action="ppaction://hlinksldjump"/>
              </a:rPr>
              <a:t>LIMPIEZA Y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DESINFECCIÓN </a:t>
            </a:r>
            <a:r>
              <a:rPr dirty="0" sz="1100">
                <a:latin typeface="Calibri"/>
                <a:cs typeface="Calibri"/>
                <a:hlinkClick r:id="rId13" action="ppaction://hlinksldjump"/>
              </a:rPr>
              <a:t>DE LOS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ÓMNIBUS:</a:t>
            </a:r>
            <a:r>
              <a:rPr dirty="0" sz="1100" spc="-5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...............................................................................49</a:t>
            </a:r>
            <a:endParaRPr sz="1100">
              <a:latin typeface="Calibri"/>
              <a:cs typeface="Calibri"/>
            </a:endParaRPr>
          </a:p>
          <a:p>
            <a:pPr algn="r" marL="425450" marR="5080">
              <a:lnSpc>
                <a:spcPts val="1500"/>
              </a:lnSpc>
              <a:spcBef>
                <a:spcPts val="40"/>
              </a:spcBef>
            </a:pPr>
            <a:r>
              <a:rPr dirty="0" sz="1100" spc="-5">
                <a:latin typeface="Tahoma"/>
                <a:cs typeface="Tahoma"/>
                <a:hlinkClick r:id="rId14" action="ppaction://hlinksldjump"/>
              </a:rPr>
              <a:t>ANEXO</a:t>
            </a:r>
            <a:r>
              <a:rPr dirty="0" sz="1100" spc="35">
                <a:latin typeface="Tahoma"/>
                <a:cs typeface="Tahoma"/>
                <a:hlinkClick r:id="rId14" action="ppaction://hlinksldjump"/>
              </a:rPr>
              <a:t> </a:t>
            </a:r>
            <a:r>
              <a:rPr dirty="0" sz="1100">
                <a:latin typeface="Tahoma"/>
                <a:cs typeface="Tahoma"/>
                <a:hlinkClick r:id="rId14" action="ppaction://hlinksldjump"/>
              </a:rPr>
              <a:t>No.</a:t>
            </a:r>
            <a:r>
              <a:rPr dirty="0" sz="1100" spc="40">
                <a:latin typeface="Tahoma"/>
                <a:cs typeface="Tahoma"/>
                <a:hlinkClick r:id="rId14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4" action="ppaction://hlinksldjump"/>
              </a:rPr>
              <a:t>12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50 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Tahoma"/>
                <a:cs typeface="Tahoma"/>
                <a:hlinkClick r:id="rId14" action="ppaction://hlinksldjump"/>
              </a:rPr>
              <a:t>TRANSPORTE TURISTICO-MEDIOS</a:t>
            </a:r>
            <a:r>
              <a:rPr dirty="0" sz="1100" spc="100">
                <a:latin typeface="Tahoma"/>
                <a:cs typeface="Tahoma"/>
                <a:hlinkClick r:id="rId14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4" action="ppaction://hlinksldjump"/>
              </a:rPr>
              <a:t>NAÚTICOS</a:t>
            </a:r>
            <a:r>
              <a:rPr dirty="0" sz="1100" spc="-155">
                <a:latin typeface="Tahoma"/>
                <a:cs typeface="Tahoma"/>
                <a:hlinkClick r:id="rId1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50 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Tahoma"/>
                <a:cs typeface="Tahoma"/>
                <a:hlinkClick r:id="rId14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1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50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10"/>
              </a:spcBef>
            </a:pPr>
            <a:r>
              <a:rPr dirty="0" sz="1100" spc="-5">
                <a:latin typeface="Tahoma"/>
                <a:cs typeface="Tahoma"/>
                <a:hlinkClick r:id="rId14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14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14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14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4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4" action="ppaction://hlinksldjump"/>
              </a:rPr>
              <a:t>50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15" action="ppaction://hlinksldjump"/>
              </a:rPr>
              <a:t>3.- REDISEÑO OPERACIONAL.</a:t>
            </a:r>
            <a:r>
              <a:rPr dirty="0" sz="1100" spc="200">
                <a:latin typeface="Tahoma"/>
                <a:cs typeface="Tahoma"/>
                <a:hlinkClick r:id="rId15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5" action="ppaction://hlinksldjump"/>
              </a:rPr>
              <a:t>GENERALES:</a:t>
            </a: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51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20"/>
              </a:spcBef>
            </a:pP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4.- </a:t>
            </a:r>
            <a:r>
              <a:rPr dirty="0" sz="1100">
                <a:latin typeface="Calibri"/>
                <a:cs typeface="Calibri"/>
                <a:hlinkClick r:id="rId15" action="ppaction://hlinksldjump"/>
              </a:rPr>
              <a:t>LIMPIEZA Y</a:t>
            </a:r>
            <a:r>
              <a:rPr dirty="0" sz="1100" spc="6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5" action="ppaction://hlinksldjump"/>
              </a:rPr>
              <a:t>DESINFECCIÓN..............................................................................................................51</a:t>
            </a:r>
            <a:endParaRPr sz="1100">
              <a:latin typeface="Calibri"/>
              <a:cs typeface="Calibri"/>
            </a:endParaRPr>
          </a:p>
          <a:p>
            <a:pPr marL="425450">
              <a:lnSpc>
                <a:spcPct val="100000"/>
              </a:lnSpc>
              <a:spcBef>
                <a:spcPts val="155"/>
              </a:spcBef>
            </a:pPr>
            <a:r>
              <a:rPr dirty="0" sz="1100" spc="-5">
                <a:latin typeface="Tahoma"/>
                <a:cs typeface="Tahoma"/>
                <a:hlinkClick r:id="rId16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16" action="ppaction://hlinksldjump"/>
              </a:rPr>
              <a:t>No.</a:t>
            </a:r>
            <a:r>
              <a:rPr dirty="0" sz="1100" spc="85">
                <a:latin typeface="Tahoma"/>
                <a:cs typeface="Tahoma"/>
                <a:hlinkClick r:id="rId16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16" action="ppaction://hlinksldjump"/>
              </a:rPr>
              <a:t>13</a:t>
            </a:r>
            <a:r>
              <a:rPr dirty="0" sz="1100" spc="-5">
                <a:latin typeface="Calibri"/>
                <a:cs typeface="Calibri"/>
                <a:hlinkClick r:id="rId16" action="ppaction://hlinksldjump"/>
              </a:rPr>
              <a:t>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6" action="ppaction://hlinksldjump"/>
              </a:rPr>
              <a:t>53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230" cy="4923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9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35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425450">
              <a:lnSpc>
                <a:spcPct val="100000"/>
              </a:lnSpc>
              <a:spcBef>
                <a:spcPts val="25"/>
              </a:spcBef>
            </a:pPr>
            <a:r>
              <a:rPr dirty="0" sz="1100" spc="-5">
                <a:latin typeface="Tahoma"/>
                <a:cs typeface="Tahoma"/>
                <a:hlinkClick r:id="rId4" action="ppaction://hlinksldjump"/>
              </a:rPr>
              <a:t>TIENDAS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53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4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53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4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4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4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4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53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4" action="ppaction://hlinksldjump"/>
              </a:rPr>
              <a:t>3.- REDISEÑO OPERACIONAL:</a:t>
            </a:r>
            <a:r>
              <a:rPr dirty="0" sz="1100" spc="10"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4" action="ppaction://hlinksldjump"/>
              </a:rPr>
              <a:t>53</a:t>
            </a:r>
            <a:endParaRPr sz="1100">
              <a:latin typeface="Calibri"/>
              <a:cs typeface="Calibri"/>
            </a:endParaRPr>
          </a:p>
          <a:p>
            <a:pPr marL="42545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5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5" action="ppaction://hlinksldjump"/>
              </a:rPr>
              <a:t>No.</a:t>
            </a:r>
            <a:r>
              <a:rPr dirty="0" sz="1100" spc="85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14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54</a:t>
            </a:r>
            <a:endParaRPr sz="1100">
              <a:latin typeface="Calibri"/>
              <a:cs typeface="Calibri"/>
            </a:endParaRPr>
          </a:p>
          <a:p>
            <a:pPr marL="425450">
              <a:lnSpc>
                <a:spcPct val="100000"/>
              </a:lnSpc>
              <a:spcBef>
                <a:spcPts val="190"/>
              </a:spcBef>
            </a:pPr>
            <a:r>
              <a:rPr dirty="0" sz="1100">
                <a:latin typeface="Tahoma"/>
                <a:cs typeface="Tahoma"/>
                <a:hlinkClick r:id="rId5" action="ppaction://hlinksldjump"/>
              </a:rPr>
              <a:t>LAVANDERIAS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INDUSTRIALES</a:t>
            </a:r>
            <a:r>
              <a:rPr dirty="0" sz="1100" spc="-35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54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5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54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5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5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54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5" action="ppaction://hlinksldjump"/>
              </a:rPr>
              <a:t>3.- REDISEÑO</a:t>
            </a:r>
            <a:r>
              <a:rPr dirty="0" sz="1100" spc="185"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5" action="ppaction://hlinksldjump"/>
              </a:rPr>
              <a:t>OPERACIONAL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5" action="ppaction://hlinksldjump"/>
              </a:rPr>
              <a:t>54</a:t>
            </a:r>
            <a:endParaRPr sz="1100">
              <a:latin typeface="Calibri"/>
              <a:cs typeface="Calibri"/>
            </a:endParaRPr>
          </a:p>
          <a:p>
            <a:pPr marL="425450" marR="5080">
              <a:lnSpc>
                <a:spcPts val="1510"/>
              </a:lnSpc>
              <a:spcBef>
                <a:spcPts val="70"/>
              </a:spcBef>
            </a:pPr>
            <a:r>
              <a:rPr dirty="0" sz="1100" spc="-5">
                <a:latin typeface="Tahoma"/>
                <a:cs typeface="Tahoma"/>
                <a:hlinkClick r:id="rId6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6" action="ppaction://hlinksldjump"/>
              </a:rPr>
              <a:t>No.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15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57 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Tahoma"/>
                <a:cs typeface="Tahoma"/>
                <a:hlinkClick r:id="rId6" action="ppaction://hlinksldjump"/>
              </a:rPr>
              <a:t>AREAS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DE </a:t>
            </a:r>
            <a:r>
              <a:rPr dirty="0" sz="1100">
                <a:latin typeface="Tahoma"/>
                <a:cs typeface="Tahoma"/>
                <a:hlinkClick r:id="rId6" action="ppaction://hlinksldjump"/>
              </a:rPr>
              <a:t>USO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DE </a:t>
            </a:r>
            <a:r>
              <a:rPr dirty="0" sz="1100">
                <a:latin typeface="Tahoma"/>
                <a:cs typeface="Tahoma"/>
                <a:hlinkClick r:id="rId6" action="ppaction://hlinksldjump"/>
              </a:rPr>
              <a:t>LOS TRABAJADORES</a:t>
            </a:r>
            <a:r>
              <a:rPr dirty="0" sz="1100" spc="-235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57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95"/>
              </a:spcBef>
            </a:pPr>
            <a:r>
              <a:rPr dirty="0" sz="1100" spc="-5">
                <a:latin typeface="Tahoma"/>
                <a:cs typeface="Tahoma"/>
                <a:hlinkClick r:id="rId6" action="ppaction://hlinksldjump"/>
              </a:rPr>
              <a:t>1.- INFORMACIÓN:</a:t>
            </a:r>
            <a:r>
              <a:rPr dirty="0" sz="1100" spc="-120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57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6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6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6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57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80"/>
              </a:spcBef>
            </a:pPr>
            <a:r>
              <a:rPr dirty="0" sz="1100" spc="-5">
                <a:latin typeface="Tahoma"/>
                <a:cs typeface="Tahoma"/>
                <a:hlinkClick r:id="rId6" action="ppaction://hlinksldjump"/>
              </a:rPr>
              <a:t>3.- REDISEÑO OPERACIONAL:</a:t>
            </a:r>
            <a:r>
              <a:rPr dirty="0" sz="1100" spc="0"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6" action="ppaction://hlinksldjump"/>
              </a:rPr>
              <a:t>57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20"/>
              </a:spcBef>
            </a:pP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4.- OFICINAS:</a:t>
            </a:r>
            <a:r>
              <a:rPr dirty="0" sz="1100" spc="5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........................................................................................................................................58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95"/>
              </a:spcBef>
            </a:pP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5.- BAÑOS </a:t>
            </a:r>
            <a:r>
              <a:rPr dirty="0" sz="1100">
                <a:latin typeface="Calibri"/>
                <a:cs typeface="Calibri"/>
                <a:hlinkClick r:id="rId7" action="ppaction://hlinksldjump"/>
              </a:rPr>
              <a:t>Y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TAQUILLAS DEL PERSONAL:</a:t>
            </a:r>
            <a:r>
              <a:rPr dirty="0" sz="1100" spc="7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.............................................................................................58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85"/>
              </a:spcBef>
            </a:pP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6.- ELEVADORES </a:t>
            </a:r>
            <a:r>
              <a:rPr dirty="0" sz="1100">
                <a:latin typeface="Calibri"/>
                <a:cs typeface="Calibri"/>
                <a:hlinkClick r:id="rId7" action="ppaction://hlinksldjump"/>
              </a:rPr>
              <a:t>PARA USO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EXCLUSIVO </a:t>
            </a:r>
            <a:r>
              <a:rPr dirty="0" sz="1100">
                <a:latin typeface="Calibri"/>
                <a:cs typeface="Calibri"/>
                <a:hlinkClick r:id="rId7" action="ppaction://hlinksldjump"/>
              </a:rPr>
              <a:t>DEL</a:t>
            </a:r>
            <a:r>
              <a:rPr dirty="0" sz="1100" spc="13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7" action="ppaction://hlinksldjump"/>
              </a:rPr>
              <a:t>PERSONAL......................................................................58</a:t>
            </a:r>
            <a:endParaRPr sz="1100">
              <a:latin typeface="Calibri"/>
              <a:cs typeface="Calibri"/>
            </a:endParaRPr>
          </a:p>
          <a:p>
            <a:pPr marL="425450">
              <a:lnSpc>
                <a:spcPct val="100000"/>
              </a:lnSpc>
              <a:spcBef>
                <a:spcPts val="155"/>
              </a:spcBef>
            </a:pPr>
            <a:r>
              <a:rPr dirty="0" sz="1100" spc="-5">
                <a:latin typeface="Tahoma"/>
                <a:cs typeface="Tahoma"/>
                <a:hlinkClick r:id="rId8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8" action="ppaction://hlinksldjump"/>
              </a:rPr>
              <a:t>No.</a:t>
            </a:r>
            <a:r>
              <a:rPr dirty="0" sz="1100" spc="85">
                <a:latin typeface="Tahoma"/>
                <a:cs typeface="Tahoma"/>
                <a:hlinkClick r:id="rId8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8" action="ppaction://hlinksldjump"/>
              </a:rPr>
              <a:t>16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59</a:t>
            </a:r>
            <a:endParaRPr sz="1100">
              <a:latin typeface="Calibri"/>
              <a:cs typeface="Calibri"/>
            </a:endParaRPr>
          </a:p>
          <a:p>
            <a:pPr marL="706120" marR="5080" indent="-280670">
              <a:lnSpc>
                <a:spcPct val="109100"/>
              </a:lnSpc>
              <a:spcBef>
                <a:spcPts val="55"/>
              </a:spcBef>
            </a:pPr>
            <a:r>
              <a:rPr dirty="0" sz="1100">
                <a:latin typeface="Tahoma"/>
                <a:cs typeface="Tahoma"/>
                <a:hlinkClick r:id="rId8" action="ppaction://hlinksldjump"/>
              </a:rPr>
              <a:t>COMPRAS 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59 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1.- ENTRADA AL </a:t>
            </a:r>
            <a:r>
              <a:rPr dirty="0" sz="1100">
                <a:latin typeface="Calibri"/>
                <a:cs typeface="Calibri"/>
                <a:hlinkClick r:id="rId8" action="ppaction://hlinksldjump"/>
              </a:rPr>
              <a:t>ÁREA DE 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ALMACENAMIENTO</a:t>
            </a:r>
            <a:r>
              <a:rPr dirty="0" sz="1100" spc="-1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....................................................................................59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50"/>
              </a:spcBef>
            </a:pPr>
            <a:r>
              <a:rPr dirty="0" sz="1100" spc="-5">
                <a:latin typeface="Tahoma"/>
                <a:cs typeface="Tahoma"/>
                <a:hlinkClick r:id="rId8" action="ppaction://hlinksldjump"/>
              </a:rPr>
              <a:t>2.- </a:t>
            </a:r>
            <a:r>
              <a:rPr dirty="0" sz="1100">
                <a:latin typeface="Tahoma"/>
                <a:cs typeface="Tahoma"/>
                <a:hlinkClick r:id="rId8" action="ppaction://hlinksldjump"/>
              </a:rPr>
              <a:t>DOTACIÓN </a:t>
            </a:r>
            <a:r>
              <a:rPr dirty="0" sz="1100" spc="-5">
                <a:latin typeface="Tahoma"/>
                <a:cs typeface="Tahoma"/>
                <a:hlinkClick r:id="rId8" action="ppaction://hlinksldjump"/>
              </a:rPr>
              <a:t>DE</a:t>
            </a:r>
            <a:r>
              <a:rPr dirty="0" sz="1100" spc="125">
                <a:latin typeface="Tahoma"/>
                <a:cs typeface="Tahoma"/>
                <a:hlinkClick r:id="rId8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8" action="ppaction://hlinksldjump"/>
              </a:rPr>
              <a:t>MEDIOS: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59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75"/>
              </a:spcBef>
            </a:pPr>
            <a:r>
              <a:rPr dirty="0" sz="1100" spc="-5">
                <a:latin typeface="Tahoma"/>
                <a:cs typeface="Tahoma"/>
                <a:hlinkClick r:id="rId8" action="ppaction://hlinksldjump"/>
              </a:rPr>
              <a:t>3.- REDISEÑO</a:t>
            </a:r>
            <a:r>
              <a:rPr dirty="0" sz="1100" spc="185">
                <a:latin typeface="Tahoma"/>
                <a:cs typeface="Tahoma"/>
                <a:hlinkClick r:id="rId8" action="ppaction://hlinksldjump"/>
              </a:rPr>
              <a:t> </a:t>
            </a:r>
            <a:r>
              <a:rPr dirty="0" sz="1100" spc="-5">
                <a:latin typeface="Tahoma"/>
                <a:cs typeface="Tahoma"/>
                <a:hlinkClick r:id="rId8" action="ppaction://hlinksldjump"/>
              </a:rPr>
              <a:t>OPERACIONAL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8" action="ppaction://hlinksldjump"/>
              </a:rPr>
              <a:t>59</a:t>
            </a:r>
            <a:endParaRPr sz="1100">
              <a:latin typeface="Calibri"/>
              <a:cs typeface="Calibri"/>
            </a:endParaRPr>
          </a:p>
          <a:p>
            <a:pPr marL="706120">
              <a:lnSpc>
                <a:spcPct val="100000"/>
              </a:lnSpc>
              <a:spcBef>
                <a:spcPts val="114"/>
              </a:spcBef>
            </a:pP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4.- DESINFECCIÓN DE LOS VEHÍCULOS </a:t>
            </a:r>
            <a:r>
              <a:rPr dirty="0" sz="1100">
                <a:latin typeface="Calibri"/>
                <a:cs typeface="Calibri"/>
                <a:hlinkClick r:id="rId9" action="ppaction://hlinksldjump"/>
              </a:rPr>
              <a:t>DE 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CARGA</a:t>
            </a:r>
            <a:r>
              <a:rPr dirty="0" sz="1100" spc="3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...............................................................................60</a:t>
            </a:r>
            <a:endParaRPr sz="1100">
              <a:latin typeface="Calibri"/>
              <a:cs typeface="Calibri"/>
            </a:endParaRPr>
          </a:p>
          <a:p>
            <a:pPr marL="425450" marR="5080">
              <a:lnSpc>
                <a:spcPts val="1510"/>
              </a:lnSpc>
              <a:spcBef>
                <a:spcPts val="30"/>
              </a:spcBef>
            </a:pPr>
            <a:r>
              <a:rPr dirty="0" sz="1100" spc="-5">
                <a:latin typeface="Tahoma"/>
                <a:cs typeface="Tahoma"/>
                <a:hlinkClick r:id="rId10" action="ppaction://hlinksldjump"/>
              </a:rPr>
              <a:t>ANEXO </a:t>
            </a:r>
            <a:r>
              <a:rPr dirty="0" sz="1100">
                <a:latin typeface="Tahoma"/>
                <a:cs typeface="Tahoma"/>
                <a:hlinkClick r:id="rId10" action="ppaction://hlinksldjump"/>
              </a:rPr>
              <a:t>No. </a:t>
            </a:r>
            <a:r>
              <a:rPr dirty="0" sz="1100" spc="-5">
                <a:latin typeface="Tahoma"/>
                <a:cs typeface="Tahoma"/>
                <a:hlinkClick r:id="rId10" action="ppaction://hlinksldjump"/>
              </a:rPr>
              <a:t>17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61 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5">
                <a:latin typeface="Tahoma"/>
                <a:cs typeface="Tahoma"/>
                <a:hlinkClick r:id="rId10" action="ppaction://hlinksldjump"/>
              </a:rPr>
              <a:t>MANTENIMIENTO </a:t>
            </a:r>
            <a:r>
              <a:rPr dirty="0" sz="1100">
                <a:latin typeface="Tahoma"/>
                <a:cs typeface="Tahoma"/>
                <a:hlinkClick r:id="rId10" action="ppaction://hlinksldjump"/>
              </a:rPr>
              <a:t>Y </a:t>
            </a:r>
            <a:r>
              <a:rPr dirty="0" sz="1100" spc="-5">
                <a:latin typeface="Tahoma"/>
                <a:cs typeface="Tahoma"/>
                <a:hlinkClick r:id="rId10" action="ppaction://hlinksldjump"/>
              </a:rPr>
              <a:t>SERVICIOS TÉCNICOS</a:t>
            </a:r>
            <a:r>
              <a:rPr dirty="0" sz="1100" spc="-60"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..........................................................................................</a:t>
            </a:r>
            <a:r>
              <a:rPr dirty="0" sz="1100" spc="-5">
                <a:latin typeface="Calibri"/>
                <a:cs typeface="Calibri"/>
                <a:hlinkClick r:id="rId10" action="ppaction://hlinksldjump"/>
              </a:rPr>
              <a:t>61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1022350"/>
            <a:ext cx="5998845" cy="7567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ANTECEDENTES: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464820" marR="5715" indent="-225425">
              <a:lnSpc>
                <a:spcPct val="100699"/>
              </a:lnSpc>
              <a:spcBef>
                <a:spcPts val="5"/>
              </a:spcBef>
              <a:buFont typeface="Arial Unicode MS"/>
              <a:buChar char="✓"/>
              <a:tabLst>
                <a:tab pos="465455" algn="l"/>
              </a:tabLst>
            </a:pP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31 de </a:t>
            </a:r>
            <a:r>
              <a:rPr dirty="0" sz="1200" spc="-5">
                <a:latin typeface="Tahoma"/>
                <a:cs typeface="Tahoma"/>
              </a:rPr>
              <a:t>diciembre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2019,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Comisión Municipal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Salud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Sanidad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Wuhan  (provincia </a:t>
            </a:r>
            <a:r>
              <a:rPr dirty="0" sz="1200">
                <a:latin typeface="Tahoma"/>
                <a:cs typeface="Tahoma"/>
              </a:rPr>
              <a:t>de Hubei, China) </a:t>
            </a:r>
            <a:r>
              <a:rPr dirty="0" sz="1200" spc="-5">
                <a:latin typeface="Tahoma"/>
                <a:cs typeface="Tahoma"/>
              </a:rPr>
              <a:t>informó sobre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grupo </a:t>
            </a:r>
            <a:r>
              <a:rPr dirty="0" sz="1200">
                <a:latin typeface="Tahoma"/>
                <a:cs typeface="Tahoma"/>
              </a:rPr>
              <a:t>de 27 </a:t>
            </a:r>
            <a:r>
              <a:rPr dirty="0" sz="1200" spc="-5">
                <a:latin typeface="Tahoma"/>
                <a:cs typeface="Tahoma"/>
              </a:rPr>
              <a:t>casos </a:t>
            </a:r>
            <a:r>
              <a:rPr dirty="0" sz="1200">
                <a:latin typeface="Tahoma"/>
                <a:cs typeface="Tahoma"/>
              </a:rPr>
              <a:t>de neumonía  </a:t>
            </a:r>
            <a:r>
              <a:rPr dirty="0" sz="1200" spc="-5">
                <a:latin typeface="Tahoma"/>
                <a:cs typeface="Tahoma"/>
              </a:rPr>
              <a:t>desconocida, incluyendo siete casos graves, con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exposición común </a:t>
            </a:r>
            <a:r>
              <a:rPr dirty="0" sz="1200">
                <a:latin typeface="Tahoma"/>
                <a:cs typeface="Tahoma"/>
              </a:rPr>
              <a:t>a un  </a:t>
            </a:r>
            <a:r>
              <a:rPr dirty="0" sz="1200" spc="-5">
                <a:latin typeface="Tahoma"/>
                <a:cs typeface="Tahoma"/>
              </a:rPr>
              <a:t>mercado mayorista </a:t>
            </a:r>
            <a:r>
              <a:rPr dirty="0" sz="1200">
                <a:latin typeface="Tahoma"/>
                <a:cs typeface="Tahoma"/>
              </a:rPr>
              <a:t>en la </a:t>
            </a:r>
            <a:r>
              <a:rPr dirty="0" sz="1200" spc="-5">
                <a:latin typeface="Tahoma"/>
                <a:cs typeface="Tahoma"/>
              </a:rPr>
              <a:t>ciudad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Wuhan. El inicio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síntomas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primer  caso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u="sng">
                <a:latin typeface="Tahoma"/>
                <a:cs typeface="Tahoma"/>
              </a:rPr>
              <a:t>fue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8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diciembre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2019: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fiebre,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seca,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disnea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hallazgos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radiológicos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infiltrados pulmonares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bilaterales.</a:t>
            </a:r>
            <a:endParaRPr sz="1200">
              <a:latin typeface="Tahoma"/>
              <a:cs typeface="Tahoma"/>
            </a:endParaRPr>
          </a:p>
          <a:p>
            <a:pPr algn="just" marL="464820" marR="8255" indent="-225425">
              <a:lnSpc>
                <a:spcPct val="100400"/>
              </a:lnSpc>
              <a:spcBef>
                <a:spcPts val="5"/>
              </a:spcBef>
              <a:buFont typeface="Arial Unicode MS"/>
              <a:buChar char="✓"/>
              <a:tabLst>
                <a:tab pos="465455" algn="l"/>
              </a:tabLst>
            </a:pP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7 de </a:t>
            </a:r>
            <a:r>
              <a:rPr dirty="0" sz="1200" spc="-5">
                <a:latin typeface="Tahoma"/>
                <a:cs typeface="Tahoma"/>
              </a:rPr>
              <a:t>enero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2020,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autoridades chinas identificaron como agente causante  del brote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nuevo tipo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virus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familia Coronaviridae (que </a:t>
            </a:r>
            <a:r>
              <a:rPr dirty="0" sz="1200">
                <a:latin typeface="Tahoma"/>
                <a:cs typeface="Tahoma"/>
              </a:rPr>
              <a:t>ha sido  denominado </a:t>
            </a:r>
            <a:r>
              <a:rPr dirty="0" sz="1200" spc="-5">
                <a:latin typeface="Tahoma"/>
                <a:cs typeface="Tahoma"/>
              </a:rPr>
              <a:t>como nuevo coronavirus, 2019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(n-CoV).</a:t>
            </a:r>
            <a:endParaRPr sz="1200">
              <a:latin typeface="Tahoma"/>
              <a:cs typeface="Tahoma"/>
            </a:endParaRPr>
          </a:p>
          <a:p>
            <a:pPr algn="just" marL="464820" marR="5080" indent="-225425">
              <a:lnSpc>
                <a:spcPct val="100600"/>
              </a:lnSpc>
              <a:buFont typeface="Arial Unicode MS"/>
              <a:buChar char="✓"/>
              <a:tabLst>
                <a:tab pos="465455" algn="l"/>
              </a:tabLst>
            </a:pPr>
            <a:r>
              <a:rPr dirty="0" sz="1200" spc="-5">
                <a:latin typeface="Tahoma"/>
                <a:cs typeface="Tahoma"/>
              </a:rPr>
              <a:t>El Comité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Emergencias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Reglamento Sanitario Internacional (RSI, </a:t>
            </a:r>
            <a:r>
              <a:rPr dirty="0" sz="1200">
                <a:latin typeface="Tahoma"/>
                <a:cs typeface="Tahoma"/>
              </a:rPr>
              <a:t>2005) </a:t>
            </a:r>
            <a:r>
              <a:rPr dirty="0" sz="1200" spc="-5">
                <a:latin typeface="Tahoma"/>
                <a:cs typeface="Tahoma"/>
              </a:rPr>
              <a:t>ha  declarado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actual </a:t>
            </a:r>
            <a:r>
              <a:rPr dirty="0" sz="1200" spc="-10">
                <a:latin typeface="Tahoma"/>
                <a:cs typeface="Tahoma"/>
              </a:rPr>
              <a:t>brote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nuevo coronavirus como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Emergencia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Salud  Pública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Importancia Internacional (ESPII) </a:t>
            </a:r>
            <a:r>
              <a:rPr dirty="0" sz="1200">
                <a:latin typeface="Tahoma"/>
                <a:cs typeface="Tahoma"/>
              </a:rPr>
              <a:t>en su </a:t>
            </a:r>
            <a:r>
              <a:rPr dirty="0" sz="1200" spc="-5">
                <a:latin typeface="Tahoma"/>
                <a:cs typeface="Tahoma"/>
              </a:rPr>
              <a:t>reunión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30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enero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2020.</a:t>
            </a:r>
            <a:endParaRPr sz="1200">
              <a:latin typeface="Tahoma"/>
              <a:cs typeface="Tahoma"/>
            </a:endParaRPr>
          </a:p>
          <a:p>
            <a:pPr algn="just" marL="464820" marR="5080" indent="-225425">
              <a:lnSpc>
                <a:spcPct val="100400"/>
              </a:lnSpc>
              <a:spcBef>
                <a:spcPts val="5"/>
              </a:spcBef>
              <a:buFont typeface="Arial Unicode MS"/>
              <a:buChar char="✓"/>
              <a:tabLst>
                <a:tab pos="465455" algn="l"/>
              </a:tabLst>
            </a:pPr>
            <a:r>
              <a:rPr dirty="0" sz="1200">
                <a:latin typeface="Tahoma"/>
                <a:cs typeface="Tahoma"/>
              </a:rPr>
              <a:t>La OMS ha </a:t>
            </a:r>
            <a:r>
              <a:rPr dirty="0" sz="1200" spc="-5">
                <a:latin typeface="Tahoma"/>
                <a:cs typeface="Tahoma"/>
              </a:rPr>
              <a:t>denominado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esta nueva enfermedad </a:t>
            </a:r>
            <a:r>
              <a:rPr dirty="0" sz="1200">
                <a:latin typeface="Tahoma"/>
                <a:cs typeface="Tahoma"/>
              </a:rPr>
              <a:t>COVID-19 </a:t>
            </a:r>
            <a:r>
              <a:rPr dirty="0" sz="1200" spc="-5">
                <a:latin typeface="Tahoma"/>
                <a:cs typeface="Tahoma"/>
              </a:rPr>
              <a:t>(enfermedad  infecciosa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coronavirus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-19).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período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incubación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COVID-  </a:t>
            </a:r>
            <a:r>
              <a:rPr dirty="0" sz="1200">
                <a:latin typeface="Tahoma"/>
                <a:cs typeface="Tahoma"/>
              </a:rPr>
              <a:t>19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12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días,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50%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comienza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síntomas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días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transmisión.  Por analogía con otros coronavirus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estima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este periodo podría </a:t>
            </a:r>
            <a:r>
              <a:rPr dirty="0" sz="1200">
                <a:latin typeface="Tahoma"/>
                <a:cs typeface="Tahoma"/>
              </a:rPr>
              <a:t>ser de </a:t>
            </a:r>
            <a:r>
              <a:rPr dirty="0" sz="1200" spc="-5">
                <a:latin typeface="Tahoma"/>
                <a:cs typeface="Tahoma"/>
              </a:rPr>
              <a:t>hasta  </a:t>
            </a:r>
            <a:r>
              <a:rPr dirty="0" sz="1200">
                <a:latin typeface="Tahoma"/>
                <a:cs typeface="Tahoma"/>
              </a:rPr>
              <a:t>14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días.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CARACTERIZACION: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coronavirus </a:t>
            </a:r>
            <a:r>
              <a:rPr dirty="0" sz="1200">
                <a:latin typeface="Tahoma"/>
                <a:cs typeface="Tahoma"/>
              </a:rPr>
              <a:t>son </a:t>
            </a:r>
            <a:r>
              <a:rPr dirty="0" sz="1200" spc="-5">
                <a:latin typeface="Tahoma"/>
                <a:cs typeface="Tahoma"/>
              </a:rPr>
              <a:t>virus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circulan entre </a:t>
            </a:r>
            <a:r>
              <a:rPr dirty="0" sz="1200">
                <a:latin typeface="Tahoma"/>
                <a:cs typeface="Tahoma"/>
              </a:rPr>
              <a:t>algunos </a:t>
            </a:r>
            <a:r>
              <a:rPr dirty="0" sz="1200" spc="-5">
                <a:latin typeface="Tahoma"/>
                <a:cs typeface="Tahoma"/>
              </a:rPr>
              <a:t>animales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pueden enfermar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los  seres humanos, aunque habitualmente </a:t>
            </a:r>
            <a:r>
              <a:rPr dirty="0" sz="1200">
                <a:latin typeface="Tahoma"/>
                <a:cs typeface="Tahoma"/>
              </a:rPr>
              <a:t>no de </a:t>
            </a:r>
            <a:r>
              <a:rPr dirty="0" sz="1200" spc="-5">
                <a:latin typeface="Tahoma"/>
                <a:cs typeface="Tahoma"/>
              </a:rPr>
              <a:t>forma grave. El coronavirus </a:t>
            </a:r>
            <a:r>
              <a:rPr dirty="0" sz="1200">
                <a:latin typeface="Tahoma"/>
                <a:cs typeface="Tahoma"/>
              </a:rPr>
              <a:t>COVID-19, es  una </a:t>
            </a:r>
            <a:r>
              <a:rPr dirty="0" sz="1200" spc="-5">
                <a:latin typeface="Tahoma"/>
                <a:cs typeface="Tahoma"/>
              </a:rPr>
              <a:t>nueva cepa, cuya afectación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seres humanos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había </a:t>
            </a:r>
            <a:r>
              <a:rPr dirty="0" sz="1200">
                <a:latin typeface="Tahoma"/>
                <a:cs typeface="Tahoma"/>
              </a:rPr>
              <a:t>sido </a:t>
            </a:r>
            <a:r>
              <a:rPr dirty="0" sz="1200" spc="-5">
                <a:latin typeface="Tahoma"/>
                <a:cs typeface="Tahoma"/>
              </a:rPr>
              <a:t>identificada  anteriormente.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principales síntomas son: fiebre, tos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sensación de falta 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aire.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TRASMISION DE </a:t>
            </a:r>
            <a:r>
              <a:rPr dirty="0" sz="1200" b="1">
                <a:latin typeface="Tahoma"/>
                <a:cs typeface="Tahoma"/>
              </a:rPr>
              <a:t>LA</a:t>
            </a:r>
            <a:r>
              <a:rPr dirty="0" sz="1200" spc="-4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ENFERMEDAD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239395" marR="6985" indent="-226695">
              <a:lnSpc>
                <a:spcPct val="100499"/>
              </a:lnSpc>
              <a:buFont typeface="Arial Unicode MS"/>
              <a:buChar char="✓"/>
              <a:tabLst>
                <a:tab pos="240029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vía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transmisión </a:t>
            </a:r>
            <a:r>
              <a:rPr dirty="0" sz="1200">
                <a:latin typeface="Tahoma"/>
                <a:cs typeface="Tahoma"/>
              </a:rPr>
              <a:t>entre humanos </a:t>
            </a:r>
            <a:r>
              <a:rPr dirty="0" sz="1200" spc="-5">
                <a:latin typeface="Tahoma"/>
                <a:cs typeface="Tahoma"/>
              </a:rPr>
              <a:t>se considera similar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descrito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otros  coronavirus,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través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secreciones </a:t>
            </a:r>
            <a:r>
              <a:rPr dirty="0" sz="1200">
                <a:latin typeface="Tahoma"/>
                <a:cs typeface="Tahoma"/>
              </a:rPr>
              <a:t>de personas </a:t>
            </a:r>
            <a:r>
              <a:rPr dirty="0" sz="1200" spc="-5">
                <a:latin typeface="Tahoma"/>
                <a:cs typeface="Tahoma"/>
              </a:rPr>
              <a:t>infectadas, principalmente </a:t>
            </a:r>
            <a:r>
              <a:rPr dirty="0" sz="1200" spc="-10">
                <a:latin typeface="Tahoma"/>
                <a:cs typeface="Tahoma"/>
              </a:rPr>
              <a:t>por  </a:t>
            </a:r>
            <a:r>
              <a:rPr dirty="0" sz="1200" spc="-5">
                <a:latin typeface="Tahoma"/>
                <a:cs typeface="Tahoma"/>
              </a:rPr>
              <a:t>contacto directo con gotas respiratorias </a:t>
            </a:r>
            <a:r>
              <a:rPr dirty="0" sz="1200">
                <a:latin typeface="Tahoma"/>
                <a:cs typeface="Tahoma"/>
              </a:rPr>
              <a:t>de más de 5 micras </a:t>
            </a:r>
            <a:r>
              <a:rPr dirty="0" sz="1200" spc="-5">
                <a:latin typeface="Tahoma"/>
                <a:cs typeface="Tahoma"/>
              </a:rPr>
              <a:t>(capaces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transmitirse 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distancias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hasta </a:t>
            </a:r>
            <a:r>
              <a:rPr dirty="0" sz="1200">
                <a:latin typeface="Tahoma"/>
                <a:cs typeface="Tahoma"/>
              </a:rPr>
              <a:t>2 </a:t>
            </a:r>
            <a:r>
              <a:rPr dirty="0" sz="1200" spc="-5">
                <a:latin typeface="Tahoma"/>
                <a:cs typeface="Tahoma"/>
              </a:rPr>
              <a:t>metros)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las manos </a:t>
            </a:r>
            <a:r>
              <a:rPr dirty="0" sz="1200">
                <a:latin typeface="Tahoma"/>
                <a:cs typeface="Tahoma"/>
              </a:rPr>
              <a:t>o los </a:t>
            </a:r>
            <a:r>
              <a:rPr dirty="0" sz="1200" spc="-5">
                <a:latin typeface="Tahoma"/>
                <a:cs typeface="Tahoma"/>
              </a:rPr>
              <a:t>objetos contaminados con estas  secreciones seguido del contacto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mucosa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boca, nariz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ojos.</a:t>
            </a:r>
            <a:endParaRPr sz="1200">
              <a:latin typeface="Tahoma"/>
              <a:cs typeface="Tahoma"/>
            </a:endParaRPr>
          </a:p>
          <a:p>
            <a:pPr marL="239395" marR="6350" indent="-226695">
              <a:lnSpc>
                <a:spcPct val="100800"/>
              </a:lnSpc>
              <a:buFont typeface="Arial Unicode MS"/>
              <a:buChar char="✓"/>
              <a:tabLst>
                <a:tab pos="240029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transmisión aérea </a:t>
            </a:r>
            <a:r>
              <a:rPr dirty="0" sz="1200" spc="-10">
                <a:latin typeface="Tahoma"/>
                <a:cs typeface="Tahoma"/>
              </a:rPr>
              <a:t>por </a:t>
            </a:r>
            <a:r>
              <a:rPr dirty="0" sz="1200" spc="-5">
                <a:latin typeface="Tahoma"/>
                <a:cs typeface="Tahoma"/>
              </a:rPr>
              <a:t>núcleo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goticas </a:t>
            </a:r>
            <a:r>
              <a:rPr dirty="0" sz="1200">
                <a:latin typeface="Tahoma"/>
                <a:cs typeface="Tahoma"/>
              </a:rPr>
              <a:t>o aerosoles </a:t>
            </a:r>
            <a:r>
              <a:rPr dirty="0" sz="1200" spc="-5">
                <a:latin typeface="Tahoma"/>
                <a:cs typeface="Tahoma"/>
              </a:rPr>
              <a:t>(capaz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transmitirse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una  </a:t>
            </a:r>
            <a:r>
              <a:rPr dirty="0" sz="1200">
                <a:latin typeface="Tahoma"/>
                <a:cs typeface="Tahoma"/>
              </a:rPr>
              <a:t>distancia </a:t>
            </a:r>
            <a:r>
              <a:rPr dirty="0" sz="1200" spc="-5">
                <a:latin typeface="Tahoma"/>
                <a:cs typeface="Tahoma"/>
              </a:rPr>
              <a:t>de más de </a:t>
            </a:r>
            <a:r>
              <a:rPr dirty="0" sz="1200">
                <a:latin typeface="Tahoma"/>
                <a:cs typeface="Tahoma"/>
              </a:rPr>
              <a:t>2 </a:t>
            </a:r>
            <a:r>
              <a:rPr dirty="0" sz="1200" spc="-5">
                <a:latin typeface="Tahoma"/>
                <a:cs typeface="Tahoma"/>
              </a:rPr>
              <a:t>metros) </a:t>
            </a:r>
            <a:r>
              <a:rPr dirty="0" sz="1200">
                <a:latin typeface="Tahoma"/>
                <a:cs typeface="Tahoma"/>
              </a:rPr>
              <a:t>no ha </a:t>
            </a:r>
            <a:r>
              <a:rPr dirty="0" sz="1200" spc="-5">
                <a:latin typeface="Tahoma"/>
                <a:cs typeface="Tahoma"/>
              </a:rPr>
              <a:t>sido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demostrada.</a:t>
            </a:r>
            <a:endParaRPr sz="1200">
              <a:latin typeface="Tahoma"/>
              <a:cs typeface="Tahoma"/>
            </a:endParaRPr>
          </a:p>
          <a:p>
            <a:pPr marL="239395" marR="8890" indent="-226695">
              <a:lnSpc>
                <a:spcPts val="1450"/>
              </a:lnSpc>
              <a:spcBef>
                <a:spcPts val="40"/>
              </a:spcBef>
              <a:buFont typeface="Arial Unicode MS"/>
              <a:buChar char="✓"/>
              <a:tabLst>
                <a:tab pos="240029" algn="l"/>
              </a:tabLst>
            </a:pPr>
            <a:r>
              <a:rPr dirty="0" sz="1200" spc="-5">
                <a:latin typeface="Tahoma"/>
                <a:cs typeface="Tahoma"/>
              </a:rPr>
              <a:t>Hasta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momento </a:t>
            </a:r>
            <a:r>
              <a:rPr dirty="0" sz="1200">
                <a:latin typeface="Tahoma"/>
                <a:cs typeface="Tahoma"/>
              </a:rPr>
              <a:t>no se han </a:t>
            </a:r>
            <a:r>
              <a:rPr dirty="0" sz="1200" spc="-5">
                <a:latin typeface="Tahoma"/>
                <a:cs typeface="Tahoma"/>
              </a:rPr>
              <a:t>propuesto hipótesis sobre otros mecanismos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transmisión.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1125982"/>
            <a:ext cx="5999480" cy="7198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RECOMENDACIONES</a:t>
            </a:r>
            <a:r>
              <a:rPr dirty="0" sz="1200" spc="-4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GENERALES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635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Para todas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enfermedades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transmisión respiratoria,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recomienda </a:t>
            </a:r>
            <a:r>
              <a:rPr dirty="0" sz="1200">
                <a:latin typeface="Tahoma"/>
                <a:cs typeface="Tahoma"/>
              </a:rPr>
              <a:t>a las </a:t>
            </a:r>
            <a:r>
              <a:rPr dirty="0" sz="1200" spc="-5">
                <a:latin typeface="Tahoma"/>
                <a:cs typeface="Tahoma"/>
              </a:rPr>
              <a:t>personas 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desarrollen síntomas respiratorios adoptar medidas </a:t>
            </a:r>
            <a:r>
              <a:rPr dirty="0" sz="1200">
                <a:latin typeface="Tahoma"/>
                <a:cs typeface="Tahoma"/>
              </a:rPr>
              <a:t>de higiene </a:t>
            </a:r>
            <a:r>
              <a:rPr dirty="0" sz="1200" spc="-5">
                <a:latin typeface="Tahoma"/>
                <a:cs typeface="Tahoma"/>
              </a:rPr>
              <a:t>habituales, como  cubrirse nariz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boca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toser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estornudar, </a:t>
            </a:r>
            <a:r>
              <a:rPr dirty="0" sz="1200">
                <a:latin typeface="Tahoma"/>
                <a:cs typeface="Tahoma"/>
              </a:rPr>
              <a:t>usar </a:t>
            </a:r>
            <a:r>
              <a:rPr dirty="0" sz="1200" spc="-5">
                <a:latin typeface="Tahoma"/>
                <a:cs typeface="Tahoma"/>
              </a:rPr>
              <a:t>pañuelos </a:t>
            </a:r>
            <a:r>
              <a:rPr dirty="0" sz="1200">
                <a:latin typeface="Tahoma"/>
                <a:cs typeface="Tahoma"/>
              </a:rPr>
              <a:t>de papel </a:t>
            </a:r>
            <a:r>
              <a:rPr dirty="0" sz="1200" spc="-5">
                <a:latin typeface="Tahoma"/>
                <a:cs typeface="Tahoma"/>
              </a:rPr>
              <a:t>desechable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realizar 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frecuente lavado 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889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I.- INTRODUCCION AL PROTOCOLO </a:t>
            </a:r>
            <a:r>
              <a:rPr dirty="0" sz="1200" b="1">
                <a:latin typeface="Tahoma"/>
                <a:cs typeface="Tahoma"/>
              </a:rPr>
              <a:t>DE </a:t>
            </a:r>
            <a:r>
              <a:rPr dirty="0" sz="1200" spc="-5" b="1">
                <a:latin typeface="Tahoma"/>
                <a:cs typeface="Tahoma"/>
              </a:rPr>
              <a:t>HIGIENE </a:t>
            </a:r>
            <a:r>
              <a:rPr dirty="0" sz="1200" b="1">
                <a:latin typeface="Tahoma"/>
                <a:cs typeface="Tahoma"/>
              </a:rPr>
              <a:t>Y </a:t>
            </a:r>
            <a:r>
              <a:rPr dirty="0" sz="1200" spc="-5" b="1">
                <a:latin typeface="Tahoma"/>
                <a:cs typeface="Tahoma"/>
              </a:rPr>
              <a:t>SEGURIDAD CONTRA LA  COVID </a:t>
            </a:r>
            <a:r>
              <a:rPr dirty="0" sz="1200" b="1">
                <a:latin typeface="Tahoma"/>
                <a:cs typeface="Tahoma"/>
              </a:rPr>
              <a:t>19 </a:t>
            </a:r>
            <a:r>
              <a:rPr dirty="0" sz="1200" spc="-5" b="1">
                <a:latin typeface="Tahoma"/>
                <a:cs typeface="Tahoma"/>
              </a:rPr>
              <a:t>DEL MINISTERIO DE</a:t>
            </a:r>
            <a:r>
              <a:rPr dirty="0" sz="1200" spc="-4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TURISMO.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6350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actividad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turística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está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estrechamente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vinculada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movilidad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personas,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  </a:t>
            </a:r>
            <a:r>
              <a:rPr dirty="0" sz="1200" spc="-5">
                <a:latin typeface="Tahoma"/>
                <a:cs typeface="Tahoma"/>
              </a:rPr>
              <a:t>restituir </a:t>
            </a:r>
            <a:r>
              <a:rPr dirty="0" sz="1200">
                <a:latin typeface="Tahoma"/>
                <a:cs typeface="Tahoma"/>
              </a:rPr>
              <a:t>su </a:t>
            </a:r>
            <a:r>
              <a:rPr dirty="0" sz="1200" spc="-5">
                <a:latin typeface="Tahoma"/>
                <a:cs typeface="Tahoma"/>
              </a:rPr>
              <a:t>comportamiento está condicionado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seguridad que </a:t>
            </a:r>
            <a:r>
              <a:rPr dirty="0" sz="1200">
                <a:latin typeface="Tahoma"/>
                <a:cs typeface="Tahoma"/>
              </a:rPr>
              <a:t>se ofrezca en </a:t>
            </a:r>
            <a:r>
              <a:rPr dirty="0" sz="1200" spc="-10">
                <a:latin typeface="Tahoma"/>
                <a:cs typeface="Tahoma"/>
              </a:rPr>
              <a:t>cada  </a:t>
            </a:r>
            <a:r>
              <a:rPr dirty="0" sz="1200" spc="-5">
                <a:latin typeface="Tahoma"/>
                <a:cs typeface="Tahoma"/>
              </a:rPr>
              <a:t>Destino </a:t>
            </a:r>
            <a:r>
              <a:rPr dirty="0" sz="1200">
                <a:latin typeface="Tahoma"/>
                <a:cs typeface="Tahoma"/>
              </a:rPr>
              <a:t>a partir del </a:t>
            </a:r>
            <a:r>
              <a:rPr dirty="0" sz="1200" spc="-5">
                <a:latin typeface="Tahoma"/>
                <a:cs typeface="Tahoma"/>
              </a:rPr>
              <a:t>rediseño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implementación </a:t>
            </a:r>
            <a:r>
              <a:rPr dirty="0" sz="1200">
                <a:latin typeface="Tahoma"/>
                <a:cs typeface="Tahoma"/>
              </a:rPr>
              <a:t>sostenida de </a:t>
            </a:r>
            <a:r>
              <a:rPr dirty="0" sz="1200" spc="-5">
                <a:latin typeface="Tahoma"/>
                <a:cs typeface="Tahoma"/>
              </a:rPr>
              <a:t>prácticas </a:t>
            </a:r>
            <a:r>
              <a:rPr dirty="0" sz="1200">
                <a:latin typeface="Tahoma"/>
                <a:cs typeface="Tahoma"/>
              </a:rPr>
              <a:t>higiénico</a:t>
            </a:r>
            <a:r>
              <a:rPr dirty="0" sz="1200" spc="-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sanitarias  asociadas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sus procesos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actividades,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 nuevas condiciones post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COVID-19.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2700" marR="571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Cuba, la </a:t>
            </a:r>
            <a:r>
              <a:rPr dirty="0" sz="1200" spc="-5">
                <a:latin typeface="Tahoma"/>
                <a:cs typeface="Tahoma"/>
              </a:rPr>
              <a:t>seguridad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sector turístico forma </a:t>
            </a:r>
            <a:r>
              <a:rPr dirty="0" sz="1200">
                <a:latin typeface="Tahoma"/>
                <a:cs typeface="Tahoma"/>
              </a:rPr>
              <a:t>parte del </a:t>
            </a:r>
            <a:r>
              <a:rPr dirty="0" sz="1200" spc="-5">
                <a:latin typeface="Tahoma"/>
                <a:cs typeface="Tahoma"/>
              </a:rPr>
              <a:t>Plan </a:t>
            </a:r>
            <a:r>
              <a:rPr dirty="0" sz="1200">
                <a:latin typeface="Tahoma"/>
                <a:cs typeface="Tahoma"/>
              </a:rPr>
              <a:t>de Seguridad </a:t>
            </a:r>
            <a:r>
              <a:rPr dirty="0" sz="1200" spc="-5">
                <a:latin typeface="Tahoma"/>
                <a:cs typeface="Tahoma"/>
              </a:rPr>
              <a:t>Nacional,  por </a:t>
            </a:r>
            <a:r>
              <a:rPr dirty="0" sz="1200">
                <a:latin typeface="Tahoma"/>
                <a:cs typeface="Tahoma"/>
              </a:rPr>
              <a:t>lo que la </a:t>
            </a:r>
            <a:r>
              <a:rPr dirty="0" sz="1200" spc="-5">
                <a:latin typeface="Tahoma"/>
                <a:cs typeface="Tahoma"/>
              </a:rPr>
              <a:t>reapertura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servicios turísticos </a:t>
            </a:r>
            <a:r>
              <a:rPr dirty="0" sz="1200">
                <a:latin typeface="Tahoma"/>
                <a:cs typeface="Tahoma"/>
              </a:rPr>
              <a:t>está </a:t>
            </a:r>
            <a:r>
              <a:rPr dirty="0" sz="1200" spc="-5">
                <a:latin typeface="Tahoma"/>
                <a:cs typeface="Tahoma"/>
              </a:rPr>
              <a:t>condicionada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eliminación </a:t>
            </a:r>
            <a:r>
              <a:rPr dirty="0" sz="1200">
                <a:latin typeface="Tahoma"/>
                <a:cs typeface="Tahoma"/>
              </a:rPr>
              <a:t>de  los </a:t>
            </a:r>
            <a:r>
              <a:rPr dirty="0" sz="1200" spc="-5">
                <a:latin typeface="Tahoma"/>
                <a:cs typeface="Tahoma"/>
              </a:rPr>
              <a:t>riesgos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manifestación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enfermedad con características </a:t>
            </a:r>
            <a:r>
              <a:rPr dirty="0" sz="1200">
                <a:latin typeface="Tahoma"/>
                <a:cs typeface="Tahoma"/>
              </a:rPr>
              <a:t>y alcance de</a:t>
            </a:r>
            <a:r>
              <a:rPr dirty="0" sz="1200" spc="-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epidemia.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2700" marR="8255">
              <a:lnSpc>
                <a:spcPct val="100699"/>
              </a:lnSpc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tendrá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cuenta además otros factores asociados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comportamiento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psicología 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viajero post Covid -19, donde </a:t>
            </a:r>
            <a:r>
              <a:rPr dirty="0" sz="1200">
                <a:latin typeface="Tahoma"/>
                <a:cs typeface="Tahoma"/>
              </a:rPr>
              <a:t>pueden </a:t>
            </a:r>
            <a:r>
              <a:rPr dirty="0" sz="1200" spc="-5">
                <a:latin typeface="Tahoma"/>
                <a:cs typeface="Tahoma"/>
              </a:rPr>
              <a:t>estar presente el cambio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hábitos, posibles  temores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inseguridades </a:t>
            </a:r>
            <a:r>
              <a:rPr dirty="0" sz="1200">
                <a:latin typeface="Tahoma"/>
                <a:cs typeface="Tahoma"/>
              </a:rPr>
              <a:t>para el </a:t>
            </a:r>
            <a:r>
              <a:rPr dirty="0" sz="1200" spc="-5">
                <a:latin typeface="Tahoma"/>
                <a:cs typeface="Tahoma"/>
              </a:rPr>
              <a:t>desplazamiento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largas distancias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exigencias  sanitarias, por </a:t>
            </a:r>
            <a:r>
              <a:rPr dirty="0" sz="1200">
                <a:latin typeface="Tahoma"/>
                <a:cs typeface="Tahoma"/>
              </a:rPr>
              <a:t>lo que se </a:t>
            </a:r>
            <a:r>
              <a:rPr dirty="0" sz="1200" spc="-5">
                <a:latin typeface="Tahoma"/>
                <a:cs typeface="Tahoma"/>
              </a:rPr>
              <a:t>trabajará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reapertura teniendo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cuenta etapas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fases  asociadas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diferentes escenarios nacionales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internacionales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las regulaciones que 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dicten en cada una de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seguridad </a:t>
            </a:r>
            <a:r>
              <a:rPr dirty="0" sz="1200">
                <a:latin typeface="Tahoma"/>
                <a:cs typeface="Tahoma"/>
              </a:rPr>
              <a:t>deberá </a:t>
            </a:r>
            <a:r>
              <a:rPr dirty="0" sz="1200" spc="-5">
                <a:latin typeface="Tahoma"/>
                <a:cs typeface="Tahoma"/>
              </a:rPr>
              <a:t>estar presente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 operaciones </a:t>
            </a:r>
            <a:r>
              <a:rPr dirty="0" sz="1200" spc="-1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sector </a:t>
            </a:r>
            <a:r>
              <a:rPr dirty="0" sz="1200">
                <a:latin typeface="Tahoma"/>
                <a:cs typeface="Tahoma"/>
              </a:rPr>
              <a:t>y en los </a:t>
            </a:r>
            <a:r>
              <a:rPr dirty="0" sz="1200" spc="-5">
                <a:latin typeface="Tahoma"/>
                <a:cs typeface="Tahoma"/>
              </a:rPr>
              <a:t>escenarios que 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relacionen, con alcance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residentes, los trabajadores </a:t>
            </a:r>
            <a:r>
              <a:rPr dirty="0" sz="1200">
                <a:latin typeface="Tahoma"/>
                <a:cs typeface="Tahoma"/>
              </a:rPr>
              <a:t>y los </a:t>
            </a:r>
            <a:r>
              <a:rPr dirty="0" sz="1200" spc="-5">
                <a:latin typeface="Tahoma"/>
                <a:cs typeface="Tahoma"/>
              </a:rPr>
              <a:t>turistas, por </a:t>
            </a:r>
            <a:r>
              <a:rPr dirty="0" sz="1200">
                <a:latin typeface="Tahoma"/>
                <a:cs typeface="Tahoma"/>
              </a:rPr>
              <a:t>lo que se  </a:t>
            </a:r>
            <a:r>
              <a:rPr dirty="0" sz="1200" spc="-5">
                <a:latin typeface="Tahoma"/>
                <a:cs typeface="Tahoma"/>
              </a:rPr>
              <a:t>requiere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adecuación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elaboración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manuales operacionales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establecer las  medidas para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reducción de riesgos higiénico-sanitarios frente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Covid-19.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698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El Ministerio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Turismo </a:t>
            </a:r>
            <a:r>
              <a:rPr dirty="0" sz="1200">
                <a:latin typeface="Tahoma"/>
                <a:cs typeface="Tahoma"/>
              </a:rPr>
              <a:t>de Cuba, ha </a:t>
            </a:r>
            <a:r>
              <a:rPr dirty="0" sz="1200" spc="-5">
                <a:latin typeface="Tahoma"/>
                <a:cs typeface="Tahoma"/>
              </a:rPr>
              <a:t>elaborado </a:t>
            </a:r>
            <a:r>
              <a:rPr dirty="0" sz="1200">
                <a:latin typeface="Tahoma"/>
                <a:cs typeface="Tahoma"/>
              </a:rPr>
              <a:t>su </a:t>
            </a:r>
            <a:r>
              <a:rPr dirty="0" sz="1200" spc="-5">
                <a:latin typeface="Tahoma"/>
                <a:cs typeface="Tahoma"/>
              </a:rPr>
              <a:t>Plan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Reactivación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Servicios  Turísticos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Post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Covid-19,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incluye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medidas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reducción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riesgos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higiénico</a:t>
            </a: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499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- </a:t>
            </a:r>
            <a:r>
              <a:rPr dirty="0" sz="1200" spc="-5">
                <a:latin typeface="Tahoma"/>
                <a:cs typeface="Tahoma"/>
              </a:rPr>
              <a:t>sanitarios frente al COVID-19” </a:t>
            </a:r>
            <a:r>
              <a:rPr dirty="0" sz="1200">
                <a:latin typeface="Tahoma"/>
                <a:cs typeface="Tahoma"/>
              </a:rPr>
              <a:t>para los </a:t>
            </a:r>
            <a:r>
              <a:rPr dirty="0" sz="1200" spc="-5">
                <a:latin typeface="Tahoma"/>
                <a:cs typeface="Tahoma"/>
              </a:rPr>
              <a:t>establecimientos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alojamiento turísticos  (hoteles, moteles, villas, casas) </a:t>
            </a:r>
            <a:r>
              <a:rPr dirty="0" sz="1200">
                <a:latin typeface="Tahoma"/>
                <a:cs typeface="Tahoma"/>
              </a:rPr>
              <a:t>y las </a:t>
            </a:r>
            <a:r>
              <a:rPr dirty="0" sz="1200" spc="-5">
                <a:latin typeface="Tahoma"/>
                <a:cs typeface="Tahoma"/>
              </a:rPr>
              <a:t>actividades extrahoteleras, previendo </a:t>
            </a:r>
            <a:r>
              <a:rPr dirty="0" sz="1200">
                <a:latin typeface="Tahoma"/>
                <a:cs typeface="Tahoma"/>
              </a:rPr>
              <a:t>que la  </a:t>
            </a:r>
            <a:r>
              <a:rPr dirty="0" sz="1200" spc="-5">
                <a:latin typeface="Tahoma"/>
                <a:cs typeface="Tahoma"/>
              </a:rPr>
              <a:t>reapertura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instalaciones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turísticas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aumente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riesgo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contagio.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propuesta  </a:t>
            </a:r>
            <a:r>
              <a:rPr dirty="0" sz="1200">
                <a:latin typeface="Tahoma"/>
                <a:cs typeface="Tahoma"/>
              </a:rPr>
              <a:t>sigue las </a:t>
            </a:r>
            <a:r>
              <a:rPr dirty="0" sz="1200" spc="-5">
                <a:latin typeface="Tahoma"/>
                <a:cs typeface="Tahoma"/>
              </a:rPr>
              <a:t>recomendaciones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Organización </a:t>
            </a:r>
            <a:r>
              <a:rPr dirty="0" sz="1200">
                <a:latin typeface="Tahoma"/>
                <a:cs typeface="Tahoma"/>
              </a:rPr>
              <a:t>Mundial de la Salud (OMS), y el </a:t>
            </a:r>
            <a:r>
              <a:rPr dirty="0" sz="1200" spc="-5">
                <a:latin typeface="Tahoma"/>
                <a:cs typeface="Tahoma"/>
              </a:rPr>
              <a:t>Ministerio  </a:t>
            </a:r>
            <a:r>
              <a:rPr dirty="0" sz="1200">
                <a:latin typeface="Tahoma"/>
                <a:cs typeface="Tahoma"/>
              </a:rPr>
              <a:t>de Salud </a:t>
            </a:r>
            <a:r>
              <a:rPr dirty="0" sz="1200" spc="-5">
                <a:latin typeface="Tahoma"/>
                <a:cs typeface="Tahoma"/>
              </a:rPr>
              <a:t>Pública (MINSAP)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cuestiones como </a:t>
            </a:r>
            <a:r>
              <a:rPr dirty="0" sz="1200">
                <a:latin typeface="Tahoma"/>
                <a:cs typeface="Tahoma"/>
              </a:rPr>
              <a:t>la distancia </a:t>
            </a:r>
            <a:r>
              <a:rPr dirty="0" sz="1200" spc="-5">
                <a:latin typeface="Tahoma"/>
                <a:cs typeface="Tahoma"/>
              </a:rPr>
              <a:t>social, </a:t>
            </a:r>
            <a:r>
              <a:rPr dirty="0" sz="1200">
                <a:latin typeface="Tahoma"/>
                <a:cs typeface="Tahoma"/>
              </a:rPr>
              <a:t>el uso de los </a:t>
            </a:r>
            <a:r>
              <a:rPr dirty="0" sz="1200" spc="-5">
                <a:latin typeface="Tahoma"/>
                <a:cs typeface="Tahoma"/>
              </a:rPr>
              <a:t>medios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protección, </a:t>
            </a:r>
            <a:r>
              <a:rPr dirty="0" sz="1200">
                <a:latin typeface="Tahoma"/>
                <a:cs typeface="Tahoma"/>
              </a:rPr>
              <a:t>de higiene, entre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otras.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513195" cy="8510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10794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18731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42545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ahoma"/>
                <a:cs typeface="Tahoma"/>
              </a:rPr>
              <a:t>II.-</a:t>
            </a:r>
            <a:r>
              <a:rPr dirty="0" sz="1200" spc="-8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OBJETIVO: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425450" marR="106680">
              <a:lnSpc>
                <a:spcPct val="1004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pautas </a:t>
            </a:r>
            <a:r>
              <a:rPr dirty="0" sz="1200">
                <a:latin typeface="Tahoma"/>
                <a:cs typeface="Tahoma"/>
              </a:rPr>
              <a:t>para la </a:t>
            </a:r>
            <a:r>
              <a:rPr dirty="0" sz="1200" spc="-5">
                <a:latin typeface="Tahoma"/>
                <a:cs typeface="Tahoma"/>
              </a:rPr>
              <a:t>reapertura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continuidad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servicios turísticos </a:t>
            </a:r>
            <a:r>
              <a:rPr dirty="0" sz="1200">
                <a:latin typeface="Tahoma"/>
                <a:cs typeface="Tahoma"/>
              </a:rPr>
              <a:t>en el  </a:t>
            </a:r>
            <a:r>
              <a:rPr dirty="0" sz="1200" spc="-5">
                <a:latin typeface="Tahoma"/>
                <a:cs typeface="Tahoma"/>
              </a:rPr>
              <a:t>nuevo escenario, </a:t>
            </a:r>
            <a:r>
              <a:rPr dirty="0" sz="1200">
                <a:latin typeface="Tahoma"/>
                <a:cs typeface="Tahoma"/>
              </a:rPr>
              <a:t>a partir del </a:t>
            </a:r>
            <a:r>
              <a:rPr dirty="0" sz="1200" spc="-5">
                <a:latin typeface="Tahoma"/>
                <a:cs typeface="Tahoma"/>
              </a:rPr>
              <a:t>azote </a:t>
            </a:r>
            <a:r>
              <a:rPr dirty="0" sz="1200">
                <a:latin typeface="Tahoma"/>
                <a:cs typeface="Tahoma"/>
              </a:rPr>
              <a:t>de la pandemia del </a:t>
            </a:r>
            <a:r>
              <a:rPr dirty="0" sz="1200" spc="-5">
                <a:latin typeface="Tahoma"/>
                <a:cs typeface="Tahoma"/>
              </a:rPr>
              <a:t>nuevo coronavirus Covid -19 </a:t>
            </a:r>
            <a:r>
              <a:rPr dirty="0" sz="1200">
                <a:latin typeface="Tahoma"/>
                <a:cs typeface="Tahoma"/>
              </a:rPr>
              <a:t>y su  </a:t>
            </a:r>
            <a:r>
              <a:rPr dirty="0" sz="1200" spc="-5">
                <a:latin typeface="Tahoma"/>
                <a:cs typeface="Tahoma"/>
              </a:rPr>
              <a:t>impacto.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III.-</a:t>
            </a:r>
            <a:r>
              <a:rPr dirty="0" sz="1200" spc="-6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ALCANCE: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425450" marR="10795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servicios hoteleros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extrahoteleros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forman parte de </a:t>
            </a:r>
            <a:r>
              <a:rPr dirty="0" sz="1200" spc="-10">
                <a:latin typeface="Tahoma"/>
                <a:cs typeface="Tahoma"/>
              </a:rPr>
              <a:t>la cartera </a:t>
            </a:r>
            <a:r>
              <a:rPr dirty="0" sz="1200" spc="-5">
                <a:latin typeface="Tahoma"/>
                <a:cs typeface="Tahoma"/>
              </a:rPr>
              <a:t>de productos que  ofrece el sector turístico en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territorio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nacional.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IV.-</a:t>
            </a:r>
            <a:r>
              <a:rPr dirty="0" sz="1200" spc="-7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PREMISAS: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654050" marR="107314" indent="-228600">
              <a:lnSpc>
                <a:spcPct val="100800"/>
              </a:lnSpc>
              <a:buAutoNum type="arabicPeriod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Garantía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seguridad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higiene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residentes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visitantes como </a:t>
            </a:r>
            <a:r>
              <a:rPr dirty="0" sz="1200">
                <a:latin typeface="Tahoma"/>
                <a:cs typeface="Tahoma"/>
              </a:rPr>
              <a:t>únicas </a:t>
            </a:r>
            <a:r>
              <a:rPr dirty="0" sz="1200" spc="-10">
                <a:latin typeface="Tahoma"/>
                <a:cs typeface="Tahoma"/>
              </a:rPr>
              <a:t>vías 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recuperar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captar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confianza de los mercados nuevos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tradicionales.</a:t>
            </a:r>
            <a:endParaRPr sz="1200">
              <a:latin typeface="Tahoma"/>
              <a:cs typeface="Tahoma"/>
            </a:endParaRPr>
          </a:p>
          <a:p>
            <a:pPr marL="654050" marR="110489" indent="-228600">
              <a:lnSpc>
                <a:spcPct val="100800"/>
              </a:lnSpc>
              <a:buAutoNum type="arabicPeriod"/>
              <a:tabLst>
                <a:tab pos="654685" algn="l"/>
              </a:tabLst>
            </a:pPr>
            <a:r>
              <a:rPr dirty="0" sz="1200">
                <a:latin typeface="Tahoma"/>
                <a:cs typeface="Tahoma"/>
              </a:rPr>
              <a:t>Rediseño y </a:t>
            </a:r>
            <a:r>
              <a:rPr dirty="0" sz="1200" spc="-5">
                <a:latin typeface="Tahoma"/>
                <a:cs typeface="Tahoma"/>
              </a:rPr>
              <a:t>acomodo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servicios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correspondencia con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nuevas exigencias  </a:t>
            </a:r>
            <a:r>
              <a:rPr dirty="0" sz="1200">
                <a:latin typeface="Tahoma"/>
                <a:cs typeface="Tahoma"/>
              </a:rPr>
              <a:t>derivadas </a:t>
            </a:r>
            <a:r>
              <a:rPr dirty="0" sz="1200" spc="-5">
                <a:latin typeface="Tahoma"/>
                <a:cs typeface="Tahoma"/>
              </a:rPr>
              <a:t>del enfrentamiento </a:t>
            </a:r>
            <a:r>
              <a:rPr dirty="0" sz="1200">
                <a:latin typeface="Tahoma"/>
                <a:cs typeface="Tahoma"/>
              </a:rPr>
              <a:t>a la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pandemia.</a:t>
            </a:r>
            <a:endParaRPr sz="1200">
              <a:latin typeface="Tahoma"/>
              <a:cs typeface="Tahoma"/>
            </a:endParaRPr>
          </a:p>
          <a:p>
            <a:pPr marL="654050" marR="106045" indent="-228600">
              <a:lnSpc>
                <a:spcPts val="1450"/>
              </a:lnSpc>
              <a:spcBef>
                <a:spcPts val="40"/>
              </a:spcBef>
              <a:buAutoNum type="arabicPeriod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Política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precios ajustada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mercado </a:t>
            </a:r>
            <a:r>
              <a:rPr dirty="0" sz="1200">
                <a:latin typeface="Tahoma"/>
                <a:cs typeface="Tahoma"/>
              </a:rPr>
              <a:t>y a </a:t>
            </a:r>
            <a:r>
              <a:rPr dirty="0" sz="1200" spc="-5">
                <a:latin typeface="Tahoma"/>
                <a:cs typeface="Tahoma"/>
              </a:rPr>
              <a:t>los efectos </a:t>
            </a:r>
            <a:r>
              <a:rPr dirty="0" sz="1200">
                <a:latin typeface="Tahoma"/>
                <a:cs typeface="Tahoma"/>
              </a:rPr>
              <a:t>de la pandemia, en el </a:t>
            </a:r>
            <a:r>
              <a:rPr dirty="0" sz="1200" spc="-5">
                <a:latin typeface="Tahoma"/>
                <a:cs typeface="Tahoma"/>
              </a:rPr>
              <a:t>poder  adquisitivo.</a:t>
            </a:r>
            <a:endParaRPr sz="1200">
              <a:latin typeface="Tahoma"/>
              <a:cs typeface="Tahoma"/>
            </a:endParaRPr>
          </a:p>
          <a:p>
            <a:pPr marL="654050" marR="106045" indent="-228600">
              <a:lnSpc>
                <a:spcPts val="1440"/>
              </a:lnSpc>
              <a:spcBef>
                <a:spcPts val="5"/>
              </a:spcBef>
              <a:buAutoNum type="arabicPeriod"/>
              <a:tabLst>
                <a:tab pos="654685" algn="l"/>
              </a:tabLst>
            </a:pPr>
            <a:r>
              <a:rPr dirty="0" sz="1200">
                <a:latin typeface="Tahoma"/>
                <a:cs typeface="Tahoma"/>
              </a:rPr>
              <a:t>Cumplimiento de </a:t>
            </a:r>
            <a:r>
              <a:rPr dirty="0" sz="1200" spc="-5">
                <a:latin typeface="Tahoma"/>
                <a:cs typeface="Tahoma"/>
              </a:rPr>
              <a:t>las indicaciones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Organización Mundial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Salud,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Organización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Mundial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Turismo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Ministerio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Salud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Pública;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endParaRPr sz="1200">
              <a:latin typeface="Tahoma"/>
              <a:cs typeface="Tahoma"/>
            </a:endParaRPr>
          </a:p>
          <a:p>
            <a:pPr marL="654050">
              <a:lnSpc>
                <a:spcPts val="1405"/>
              </a:lnSpc>
            </a:pPr>
            <a:r>
              <a:rPr dirty="0" sz="1200" spc="-5">
                <a:latin typeface="Tahoma"/>
                <a:cs typeface="Tahoma"/>
              </a:rPr>
              <a:t>documento se identificación como </a:t>
            </a:r>
            <a:r>
              <a:rPr dirty="0" sz="1200">
                <a:latin typeface="Tahoma"/>
                <a:cs typeface="Tahoma"/>
              </a:rPr>
              <a:t>OMS, OMT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MINSAP.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ahoma"/>
                <a:cs typeface="Tahoma"/>
              </a:rPr>
              <a:t>V.- REQUERIMIENTOS DE LOS</a:t>
            </a:r>
            <a:r>
              <a:rPr dirty="0" sz="1200" spc="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VISITANTES/CLIENTES: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654050" indent="-228600">
              <a:lnSpc>
                <a:spcPct val="100000"/>
              </a:lnSpc>
              <a:buAutoNum type="arabicPeriod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Mayor </a:t>
            </a:r>
            <a:r>
              <a:rPr dirty="0" sz="1200">
                <a:latin typeface="Tahoma"/>
                <a:cs typeface="Tahoma"/>
              </a:rPr>
              <a:t>nivel </a:t>
            </a:r>
            <a:r>
              <a:rPr dirty="0" sz="1200" spc="-5">
                <a:latin typeface="Tahoma"/>
                <a:cs typeface="Tahoma"/>
              </a:rPr>
              <a:t>de exigencia en cuanto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higiene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seguridad.</a:t>
            </a:r>
            <a:endParaRPr sz="1200">
              <a:latin typeface="Tahoma"/>
              <a:cs typeface="Tahoma"/>
            </a:endParaRPr>
          </a:p>
          <a:p>
            <a:pPr marL="654050" indent="-22860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Evidencia de accesibilidad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servicio médico en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instalaciones, las </a:t>
            </a:r>
            <a:r>
              <a:rPr dirty="0" sz="1200">
                <a:latin typeface="Tahoma"/>
                <a:cs typeface="Tahoma"/>
              </a:rPr>
              <a:t>24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horas.</a:t>
            </a:r>
            <a:endParaRPr sz="1200">
              <a:latin typeface="Tahoma"/>
              <a:cs typeface="Tahoma"/>
            </a:endParaRPr>
          </a:p>
          <a:p>
            <a:pPr marL="654050" indent="-228600">
              <a:lnSpc>
                <a:spcPct val="100000"/>
              </a:lnSpc>
              <a:buAutoNum type="arabicPeriod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Herramientas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prevención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control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efectivas,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sin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constituyan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molestias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agobio.</a:t>
            </a:r>
            <a:endParaRPr sz="1200">
              <a:latin typeface="Tahoma"/>
              <a:cs typeface="Tahoma"/>
            </a:endParaRPr>
          </a:p>
          <a:p>
            <a:pPr marL="654050" marR="5715" indent="-228600">
              <a:lnSpc>
                <a:spcPct val="100800"/>
              </a:lnSpc>
              <a:buAutoNum type="arabicPeriod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Certificaciones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avalen conocimiento </a:t>
            </a:r>
            <a:r>
              <a:rPr dirty="0" sz="1200">
                <a:latin typeface="Tahoma"/>
                <a:cs typeface="Tahoma"/>
              </a:rPr>
              <a:t>y buenas </a:t>
            </a:r>
            <a:r>
              <a:rPr dirty="0" sz="1200" spc="-5">
                <a:latin typeface="Tahoma"/>
                <a:cs typeface="Tahoma"/>
              </a:rPr>
              <a:t>prácticas por </a:t>
            </a:r>
            <a:r>
              <a:rPr dirty="0" sz="1200">
                <a:latin typeface="Tahoma"/>
                <a:cs typeface="Tahoma"/>
              </a:rPr>
              <a:t>el personal de la  </a:t>
            </a:r>
            <a:r>
              <a:rPr dirty="0" sz="1200" spc="-5">
                <a:latin typeface="Tahoma"/>
                <a:cs typeface="Tahoma"/>
              </a:rPr>
              <a:t>instalación, las que serán requisito obligatorio para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reapertura de los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servicios.</a:t>
            </a:r>
            <a:endParaRPr sz="1200">
              <a:latin typeface="Tahoma"/>
              <a:cs typeface="Tahoma"/>
            </a:endParaRPr>
          </a:p>
          <a:p>
            <a:pPr marL="654050" marR="6985" indent="-228600">
              <a:lnSpc>
                <a:spcPts val="1450"/>
              </a:lnSpc>
              <a:spcBef>
                <a:spcPts val="40"/>
              </a:spcBef>
              <a:buAutoNum type="arabicPeriod"/>
              <a:tabLst>
                <a:tab pos="654685" algn="l"/>
              </a:tabLst>
            </a:pPr>
            <a:r>
              <a:rPr dirty="0" sz="1200">
                <a:latin typeface="Tahoma"/>
                <a:cs typeface="Tahoma"/>
              </a:rPr>
              <a:t>Cuidado a los </a:t>
            </a:r>
            <a:r>
              <a:rPr dirty="0" sz="1200" spc="-5">
                <a:latin typeface="Tahoma"/>
                <a:cs typeface="Tahoma"/>
              </a:rPr>
              <a:t>aspectos emocionales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los clientes por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equipos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relaciones  públicas, calidad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 personal de atención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cliente.</a:t>
            </a:r>
            <a:endParaRPr sz="1200">
              <a:latin typeface="Tahoma"/>
              <a:cs typeface="Tahoma"/>
            </a:endParaRPr>
          </a:p>
          <a:p>
            <a:pPr marL="654050" indent="-228600">
              <a:lnSpc>
                <a:spcPts val="1400"/>
              </a:lnSpc>
              <a:buAutoNum type="arabicPeriod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Respuestas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aptitudes profesionales </a:t>
            </a:r>
            <a:r>
              <a:rPr dirty="0" sz="1200">
                <a:latin typeface="Tahoma"/>
                <a:cs typeface="Tahoma"/>
              </a:rPr>
              <a:t>ante </a:t>
            </a:r>
            <a:r>
              <a:rPr dirty="0" sz="1200" spc="-5">
                <a:latin typeface="Tahoma"/>
                <a:cs typeface="Tahoma"/>
              </a:rPr>
              <a:t>algún sospechoso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contagio.</a:t>
            </a:r>
            <a:endParaRPr sz="1200">
              <a:latin typeface="Tahoma"/>
              <a:cs typeface="Tahoma"/>
            </a:endParaRPr>
          </a:p>
          <a:p>
            <a:pPr marL="654050" indent="-22860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Conocimiento de los protocolos de prevención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protección contra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COVID-19.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VI.- REQUERIMIENTOS </a:t>
            </a:r>
            <a:r>
              <a:rPr dirty="0" sz="1200" b="1">
                <a:latin typeface="Tahoma"/>
                <a:cs typeface="Tahoma"/>
              </a:rPr>
              <a:t>A </a:t>
            </a:r>
            <a:r>
              <a:rPr dirty="0" sz="1200" spc="-5" b="1">
                <a:latin typeface="Tahoma"/>
                <a:cs typeface="Tahoma"/>
              </a:rPr>
              <a:t>LOS</a:t>
            </a:r>
            <a:r>
              <a:rPr dirty="0" sz="1200" spc="-3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TRABAJADORES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654050" marR="5080" indent="-228600">
              <a:lnSpc>
                <a:spcPct val="100800"/>
              </a:lnSpc>
              <a:buAutoNum type="arabicPeriod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Mantenerse informados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situación actualizada del país. Conocer </a:t>
            </a:r>
            <a:r>
              <a:rPr dirty="0" sz="1200">
                <a:latin typeface="Tahoma"/>
                <a:cs typeface="Tahoma"/>
              </a:rPr>
              <a:t>y saber aplicar </a:t>
            </a:r>
            <a:r>
              <a:rPr dirty="0" sz="1200" spc="-5">
                <a:latin typeface="Tahoma"/>
                <a:cs typeface="Tahoma"/>
              </a:rPr>
              <a:t>los  procedimientos de prevención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control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COVID-19 afines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su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actividad.</a:t>
            </a:r>
            <a:endParaRPr sz="1200">
              <a:latin typeface="Tahoma"/>
              <a:cs typeface="Tahoma"/>
            </a:endParaRPr>
          </a:p>
          <a:p>
            <a:pPr algn="just" marL="654050" marR="5080" indent="-228600">
              <a:lnSpc>
                <a:spcPct val="100400"/>
              </a:lnSpc>
              <a:buAutoNum type="arabicPeriod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Conocer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protocolo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actuación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observe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sintomatología  compatible con COVID-19, siguiendo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todos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casos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indicaciones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las  </a:t>
            </a:r>
            <a:r>
              <a:rPr dirty="0" sz="1200" spc="-5">
                <a:latin typeface="Tahoma"/>
                <a:cs typeface="Tahoma"/>
              </a:rPr>
              <a:t>autoridades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sanitarias.</a:t>
            </a:r>
            <a:endParaRPr sz="1200">
              <a:latin typeface="Tahoma"/>
              <a:cs typeface="Tahoma"/>
            </a:endParaRPr>
          </a:p>
          <a:p>
            <a:pPr algn="just" marL="654050" marR="6985" indent="-228600">
              <a:lnSpc>
                <a:spcPct val="100400"/>
              </a:lnSpc>
              <a:buAutoNum type="arabicPeriod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Fortalecimiento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higiene personal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todo momento (traslado, arribo, trabajo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instalación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partida). El </a:t>
            </a:r>
            <a:r>
              <a:rPr dirty="0" sz="1200">
                <a:latin typeface="Tahoma"/>
                <a:cs typeface="Tahoma"/>
              </a:rPr>
              <a:t>uso del </a:t>
            </a:r>
            <a:r>
              <a:rPr dirty="0" sz="1200" spc="-5">
                <a:latin typeface="Tahoma"/>
                <a:cs typeface="Tahoma"/>
              </a:rPr>
              <a:t>uniforme </a:t>
            </a:r>
            <a:r>
              <a:rPr dirty="0" sz="1200">
                <a:latin typeface="Tahoma"/>
                <a:cs typeface="Tahoma"/>
              </a:rPr>
              <a:t>es solo en la </a:t>
            </a:r>
            <a:r>
              <a:rPr dirty="0" sz="1200" spc="-5">
                <a:latin typeface="Tahoma"/>
                <a:cs typeface="Tahoma"/>
              </a:rPr>
              <a:t>instalación,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lavará después  de cada </a:t>
            </a: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ya sea por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instalación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por medios propios,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esté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514465" cy="8143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10921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18858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algn="just" marL="654050" marR="9525" indent="-228600">
              <a:lnSpc>
                <a:spcPts val="1450"/>
              </a:lnSpc>
              <a:spcBef>
                <a:spcPts val="45"/>
              </a:spcBef>
              <a:buAutoNum type="arabicPeriod" startAt="4"/>
              <a:tabLst>
                <a:tab pos="654685" algn="l"/>
              </a:tabLst>
            </a:pP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nasobuco/mascarilla </a:t>
            </a:r>
            <a:r>
              <a:rPr dirty="0" sz="1200" spc="-1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el traslado </a:t>
            </a:r>
            <a:r>
              <a:rPr dirty="0" sz="1200">
                <a:latin typeface="Tahoma"/>
                <a:cs typeface="Tahoma"/>
              </a:rPr>
              <a:t>y para </a:t>
            </a:r>
            <a:r>
              <a:rPr dirty="0" sz="1200" spc="-5">
                <a:latin typeface="Tahoma"/>
                <a:cs typeface="Tahoma"/>
              </a:rPr>
              <a:t>las labores que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requieran </a:t>
            </a:r>
            <a:r>
              <a:rPr dirty="0" sz="1200">
                <a:latin typeface="Tahoma"/>
                <a:cs typeface="Tahoma"/>
              </a:rPr>
              <a:t>en la  </a:t>
            </a:r>
            <a:r>
              <a:rPr dirty="0" sz="1200" spc="-5">
                <a:latin typeface="Tahoma"/>
                <a:cs typeface="Tahoma"/>
              </a:rPr>
              <a:t>instalación. Se garantizará el recambio cada </a:t>
            </a:r>
            <a:r>
              <a:rPr dirty="0" sz="1200">
                <a:latin typeface="Tahoma"/>
                <a:cs typeface="Tahoma"/>
              </a:rPr>
              <a:t>3 </a:t>
            </a:r>
            <a:r>
              <a:rPr dirty="0" sz="1200" spc="-5">
                <a:latin typeface="Tahoma"/>
                <a:cs typeface="Tahoma"/>
              </a:rPr>
              <a:t>horas como tiempo </a:t>
            </a:r>
            <a:r>
              <a:rPr dirty="0" sz="1200">
                <a:latin typeface="Tahoma"/>
                <a:cs typeface="Tahoma"/>
              </a:rPr>
              <a:t>máximo 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marL="654050" indent="-228600">
              <a:lnSpc>
                <a:spcPts val="1400"/>
              </a:lnSpc>
              <a:buAutoNum type="arabicPeriod" startAt="4"/>
              <a:tabLst>
                <a:tab pos="654685" algn="l"/>
              </a:tabLst>
            </a:pP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guantes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látex/poliuretano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polietileno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actividades </a:t>
            </a:r>
            <a:r>
              <a:rPr dirty="0" sz="1200">
                <a:latin typeface="Tahoma"/>
                <a:cs typeface="Tahoma"/>
              </a:rPr>
              <a:t>que lo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requieran.</a:t>
            </a:r>
            <a:endParaRPr sz="1200">
              <a:latin typeface="Tahoma"/>
              <a:cs typeface="Tahoma"/>
            </a:endParaRPr>
          </a:p>
          <a:p>
            <a:pPr marL="654050" indent="-228600">
              <a:lnSpc>
                <a:spcPct val="100000"/>
              </a:lnSpc>
              <a:buAutoNum type="arabicPeriod" startAt="4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Evitar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saludo con contacto físico entre trabajadores </a:t>
            </a:r>
            <a:r>
              <a:rPr dirty="0" sz="1200">
                <a:latin typeface="Tahoma"/>
                <a:cs typeface="Tahoma"/>
              </a:rPr>
              <a:t>y entre </a:t>
            </a:r>
            <a:r>
              <a:rPr dirty="0" sz="1200" spc="-5">
                <a:latin typeface="Tahoma"/>
                <a:cs typeface="Tahoma"/>
              </a:rPr>
              <a:t>éstos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clientes.</a:t>
            </a:r>
            <a:endParaRPr sz="1200">
              <a:latin typeface="Tahoma"/>
              <a:cs typeface="Tahoma"/>
            </a:endParaRPr>
          </a:p>
          <a:p>
            <a:pPr algn="just" marL="654050" marR="5080" indent="-228600">
              <a:lnSpc>
                <a:spcPct val="100600"/>
              </a:lnSpc>
              <a:buAutoNum type="arabicPeriod" startAt="4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Respeto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cumplimiento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distanciamiento (en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labores diarias, en 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comedor obrero,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taquillas </a:t>
            </a:r>
            <a:r>
              <a:rPr dirty="0" sz="1200">
                <a:latin typeface="Tahoma"/>
                <a:cs typeface="Tahoma"/>
              </a:rPr>
              <a:t>y baños). </a:t>
            </a:r>
            <a:r>
              <a:rPr dirty="0" sz="1200" spc="-5">
                <a:latin typeface="Tahoma"/>
                <a:cs typeface="Tahoma"/>
              </a:rPr>
              <a:t>El acceso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descenso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ómnibus será</a:t>
            </a:r>
            <a:r>
              <a:rPr dirty="0" sz="1200" spc="-25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sin  </a:t>
            </a:r>
            <a:r>
              <a:rPr dirty="0" sz="1200" spc="-5">
                <a:latin typeface="Tahoma"/>
                <a:cs typeface="Tahoma"/>
              </a:rPr>
              <a:t>aglomeraciones, siguiendo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orden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acomodo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atrás hacia adelante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ómnibus 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ambos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procesos.</a:t>
            </a:r>
            <a:endParaRPr sz="1200">
              <a:latin typeface="Tahoma"/>
              <a:cs typeface="Tahoma"/>
            </a:endParaRPr>
          </a:p>
          <a:p>
            <a:pPr algn="just" marL="654050" marR="108585" indent="-228600">
              <a:lnSpc>
                <a:spcPct val="100400"/>
              </a:lnSpc>
              <a:spcBef>
                <a:spcPts val="5"/>
              </a:spcBef>
              <a:buAutoNum type="arabicPeriod" startAt="4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Lavado frecuente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minucioso </a:t>
            </a:r>
            <a:r>
              <a:rPr dirty="0" sz="1200">
                <a:latin typeface="Tahoma"/>
                <a:cs typeface="Tahoma"/>
              </a:rPr>
              <a:t>de las manos </a:t>
            </a:r>
            <a:r>
              <a:rPr dirty="0" sz="1200" spc="-5">
                <a:latin typeface="Tahoma"/>
                <a:cs typeface="Tahoma"/>
              </a:rPr>
              <a:t>tras estornudar, tocar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nariz, toser, </a:t>
            </a:r>
            <a:r>
              <a:rPr dirty="0" sz="1200">
                <a:latin typeface="Tahoma"/>
                <a:cs typeface="Tahoma"/>
              </a:rPr>
              <a:t>ir a  los </a:t>
            </a:r>
            <a:r>
              <a:rPr dirty="0" sz="1200" spc="-5">
                <a:latin typeface="Tahoma"/>
                <a:cs typeface="Tahoma"/>
              </a:rPr>
              <a:t>sanitarios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tocar </a:t>
            </a:r>
            <a:r>
              <a:rPr dirty="0" sz="1200">
                <a:latin typeface="Tahoma"/>
                <a:cs typeface="Tahoma"/>
              </a:rPr>
              <a:t>superficies </a:t>
            </a:r>
            <a:r>
              <a:rPr dirty="0" sz="1200" spc="-5">
                <a:latin typeface="Tahoma"/>
                <a:cs typeface="Tahoma"/>
              </a:rPr>
              <a:t>potencialmente contaminada (dinero, documentos </a:t>
            </a:r>
            <a:r>
              <a:rPr dirty="0" sz="1200">
                <a:latin typeface="Tahoma"/>
                <a:cs typeface="Tahoma"/>
              </a:rPr>
              <a:t>u  </a:t>
            </a:r>
            <a:r>
              <a:rPr dirty="0" sz="1200" spc="-5">
                <a:latin typeface="Tahoma"/>
                <a:cs typeface="Tahoma"/>
              </a:rPr>
              <a:t>otros)</a:t>
            </a:r>
            <a:endParaRPr sz="1200">
              <a:latin typeface="Tahoma"/>
              <a:cs typeface="Tahoma"/>
            </a:endParaRPr>
          </a:p>
          <a:p>
            <a:pPr algn="just" marL="654050" marR="8890" indent="-228600">
              <a:lnSpc>
                <a:spcPct val="100800"/>
              </a:lnSpc>
              <a:buAutoNum type="arabicPeriod" startAt="4"/>
              <a:tabLst>
                <a:tab pos="654685" algn="l"/>
              </a:tabLst>
            </a:pPr>
            <a:r>
              <a:rPr dirty="0" sz="1200" spc="-5">
                <a:latin typeface="Tahoma"/>
                <a:cs typeface="Tahoma"/>
              </a:rPr>
              <a:t>Lavado frecuente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>
                <a:latin typeface="Tahoma"/>
                <a:cs typeface="Tahoma"/>
              </a:rPr>
              <a:t>manos y uso de </a:t>
            </a:r>
            <a:r>
              <a:rPr dirty="0" sz="1200" spc="-5">
                <a:latin typeface="Tahoma"/>
                <a:cs typeface="Tahoma"/>
              </a:rPr>
              <a:t>sustancias desinfectantes para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manos </a:t>
            </a:r>
            <a:r>
              <a:rPr dirty="0" sz="1200">
                <a:latin typeface="Tahoma"/>
                <a:cs typeface="Tahoma"/>
              </a:rPr>
              <a:t>y el  </a:t>
            </a:r>
            <a:r>
              <a:rPr dirty="0" sz="1200" spc="-5">
                <a:latin typeface="Tahoma"/>
                <a:cs typeface="Tahoma"/>
              </a:rPr>
              <a:t>calzado.</a:t>
            </a:r>
            <a:endParaRPr sz="1200">
              <a:latin typeface="Tahoma"/>
              <a:cs typeface="Tahoma"/>
            </a:endParaRPr>
          </a:p>
          <a:p>
            <a:pPr algn="just" marL="697230" marR="5715" indent="-271780">
              <a:lnSpc>
                <a:spcPts val="1450"/>
              </a:lnSpc>
              <a:spcBef>
                <a:spcPts val="40"/>
              </a:spcBef>
              <a:buAutoNum type="arabicPeriod" startAt="4"/>
              <a:tabLst>
                <a:tab pos="697865" algn="l"/>
              </a:tabLst>
            </a:pPr>
            <a:r>
              <a:rPr dirty="0" sz="1200" spc="-5">
                <a:latin typeface="Tahoma"/>
                <a:cs typeface="Tahoma"/>
              </a:rPr>
              <a:t>Desinfección frecuente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objetos </a:t>
            </a:r>
            <a:r>
              <a:rPr dirty="0" sz="1200">
                <a:latin typeface="Tahoma"/>
                <a:cs typeface="Tahoma"/>
              </a:rPr>
              <a:t>de uso personal </a:t>
            </a:r>
            <a:r>
              <a:rPr dirty="0" sz="1200" spc="-5">
                <a:latin typeface="Tahoma"/>
                <a:cs typeface="Tahoma"/>
              </a:rPr>
              <a:t>(gafas, </a:t>
            </a:r>
            <a:r>
              <a:rPr dirty="0" sz="1200">
                <a:latin typeface="Tahoma"/>
                <a:cs typeface="Tahoma"/>
              </a:rPr>
              <a:t>móviles, </a:t>
            </a:r>
            <a:r>
              <a:rPr dirty="0" sz="1200" spc="-5">
                <a:latin typeface="Tahoma"/>
                <a:cs typeface="Tahoma"/>
              </a:rPr>
              <a:t>otros) con una  solución desinfectante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agua y </a:t>
            </a:r>
            <a:r>
              <a:rPr dirty="0" sz="1200" spc="-5">
                <a:latin typeface="Tahoma"/>
                <a:cs typeface="Tahoma"/>
              </a:rPr>
              <a:t>jabón cuando sea factible, </a:t>
            </a:r>
            <a:r>
              <a:rPr dirty="0" sz="1200">
                <a:latin typeface="Tahoma"/>
                <a:cs typeface="Tahoma"/>
              </a:rPr>
              <a:t>así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los  </a:t>
            </a:r>
            <a:r>
              <a:rPr dirty="0" sz="1200" spc="-5">
                <a:latin typeface="Tahoma"/>
                <a:cs typeface="Tahoma"/>
              </a:rPr>
              <a:t>elementos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puesto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(pantalla, teclado, </a:t>
            </a:r>
            <a:r>
              <a:rPr dirty="0" sz="1200">
                <a:latin typeface="Tahoma"/>
                <a:cs typeface="Tahoma"/>
              </a:rPr>
              <a:t>mouse,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otros.).</a:t>
            </a:r>
            <a:endParaRPr sz="1200">
              <a:latin typeface="Tahoma"/>
              <a:cs typeface="Tahoma"/>
            </a:endParaRPr>
          </a:p>
          <a:p>
            <a:pPr algn="just" marL="697230" marR="8255" indent="-271780">
              <a:lnSpc>
                <a:spcPts val="1440"/>
              </a:lnSpc>
              <a:spcBef>
                <a:spcPts val="5"/>
              </a:spcBef>
              <a:buAutoNum type="arabicPeriod" startAt="4"/>
              <a:tabLst>
                <a:tab pos="697865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pautas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de equipos </a:t>
            </a:r>
            <a:r>
              <a:rPr dirty="0" sz="1200">
                <a:latin typeface="Tahoma"/>
                <a:cs typeface="Tahoma"/>
              </a:rPr>
              <a:t>que se </a:t>
            </a:r>
            <a:r>
              <a:rPr dirty="0" sz="1200" spc="-5">
                <a:latin typeface="Tahoma"/>
                <a:cs typeface="Tahoma"/>
              </a:rPr>
              <a:t>comparten  </a:t>
            </a:r>
            <a:r>
              <a:rPr dirty="0" sz="1200">
                <a:latin typeface="Tahoma"/>
                <a:cs typeface="Tahoma"/>
              </a:rPr>
              <a:t>entre </a:t>
            </a:r>
            <a:r>
              <a:rPr dirty="0" sz="1200" spc="-5">
                <a:latin typeface="Tahoma"/>
                <a:cs typeface="Tahoma"/>
              </a:rPr>
              <a:t>varias personas </a:t>
            </a:r>
            <a:r>
              <a:rPr dirty="0" sz="1200">
                <a:latin typeface="Tahoma"/>
                <a:cs typeface="Tahoma"/>
              </a:rPr>
              <a:t>entre uso y uso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parte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establecimiento.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ahoma"/>
              <a:buAutoNum type="arabicPeriod" startAt="4"/>
            </a:pPr>
            <a:endParaRPr sz="1200">
              <a:latin typeface="Times New Roman"/>
              <a:cs typeface="Times New Roman"/>
            </a:endParaRPr>
          </a:p>
          <a:p>
            <a:pPr marL="425450" marR="113664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ahoma"/>
                <a:cs typeface="Tahoma"/>
              </a:rPr>
              <a:t>VII.- MEDIDAS DE ESTRICTO CUMPLIMIENTO </a:t>
            </a:r>
            <a:r>
              <a:rPr dirty="0" sz="1200" b="1">
                <a:latin typeface="Tahoma"/>
                <a:cs typeface="Tahoma"/>
              </a:rPr>
              <a:t>EN </a:t>
            </a:r>
            <a:r>
              <a:rPr dirty="0" sz="1200" spc="-5" b="1">
                <a:latin typeface="Tahoma"/>
                <a:cs typeface="Tahoma"/>
              </a:rPr>
              <a:t>LAS INSTALACIONES QUE  OFRECEN SERVICIOS</a:t>
            </a:r>
            <a:r>
              <a:rPr dirty="0" sz="1200" spc="-4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TURÍSTICOS.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425450" marR="5080">
              <a:lnSpc>
                <a:spcPct val="100400"/>
              </a:lnSpc>
            </a:pP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continuación,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relacionan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grupo de medidas generales que pueden ser ampliadas </a:t>
            </a:r>
            <a:r>
              <a:rPr dirty="0" sz="1200">
                <a:latin typeface="Tahoma"/>
                <a:cs typeface="Tahoma"/>
              </a:rPr>
              <a:t>o  </a:t>
            </a:r>
            <a:r>
              <a:rPr dirty="0" sz="1200" spc="-5">
                <a:latin typeface="Tahoma"/>
                <a:cs typeface="Tahoma"/>
              </a:rPr>
              <a:t>modificadas, </a:t>
            </a:r>
            <a:r>
              <a:rPr dirty="0" sz="1200">
                <a:latin typeface="Tahoma"/>
                <a:cs typeface="Tahoma"/>
              </a:rPr>
              <a:t>en la </a:t>
            </a:r>
            <a:r>
              <a:rPr dirty="0" sz="1200" spc="-5">
                <a:latin typeface="Tahoma"/>
                <a:cs typeface="Tahoma"/>
              </a:rPr>
              <a:t>medida </a:t>
            </a:r>
            <a:r>
              <a:rPr dirty="0" sz="1200">
                <a:latin typeface="Tahoma"/>
                <a:cs typeface="Tahoma"/>
              </a:rPr>
              <a:t>en que se </a:t>
            </a:r>
            <a:r>
              <a:rPr dirty="0" sz="1200" spc="-5">
                <a:latin typeface="Tahoma"/>
                <a:cs typeface="Tahoma"/>
              </a:rPr>
              <a:t>avance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proceso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reactivación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servicios  turísticos </a:t>
            </a:r>
            <a:r>
              <a:rPr dirty="0" sz="1200">
                <a:latin typeface="Tahoma"/>
                <a:cs typeface="Tahoma"/>
              </a:rPr>
              <a:t>y las </a:t>
            </a:r>
            <a:r>
              <a:rPr dirty="0" sz="1200" spc="-5">
                <a:latin typeface="Tahoma"/>
                <a:cs typeface="Tahoma"/>
              </a:rPr>
              <a:t>condiciones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demanden: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VII.1.- DE</a:t>
            </a:r>
            <a:r>
              <a:rPr dirty="0" sz="1200" spc="-3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PREVENCIÓN.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425450" marR="571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apoyo </a:t>
            </a:r>
            <a:r>
              <a:rPr dirty="0" sz="1200">
                <a:latin typeface="Tahoma"/>
                <a:cs typeface="Tahoma"/>
              </a:rPr>
              <a:t>del personal de </a:t>
            </a:r>
            <a:r>
              <a:rPr dirty="0" sz="1200" spc="-5">
                <a:latin typeface="Tahoma"/>
                <a:cs typeface="Tahoma"/>
              </a:rPr>
              <a:t>salud presente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 instalaciones </a:t>
            </a:r>
            <a:r>
              <a:rPr dirty="0" sz="1200">
                <a:latin typeface="Tahoma"/>
                <a:cs typeface="Tahoma"/>
              </a:rPr>
              <a:t>o la </a:t>
            </a:r>
            <a:r>
              <a:rPr dirty="0" sz="1200" spc="-5">
                <a:latin typeface="Tahoma"/>
                <a:cs typeface="Tahoma"/>
              </a:rPr>
              <a:t>instalación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asistencia médica más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cercana: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lvl="1" marL="882650" marR="8890" indent="-228600">
              <a:lnSpc>
                <a:spcPct val="1008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Control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estado </a:t>
            </a:r>
            <a:r>
              <a:rPr dirty="0" sz="1200">
                <a:latin typeface="Tahoma"/>
                <a:cs typeface="Tahoma"/>
              </a:rPr>
              <a:t>de salud de los </a:t>
            </a:r>
            <a:r>
              <a:rPr dirty="0" sz="1200" spc="-5">
                <a:latin typeface="Tahoma"/>
                <a:cs typeface="Tahoma"/>
              </a:rPr>
              <a:t>trabajadores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momento </a:t>
            </a:r>
            <a:r>
              <a:rPr dirty="0" sz="1200">
                <a:latin typeface="Tahoma"/>
                <a:cs typeface="Tahoma"/>
              </a:rPr>
              <a:t>de la  </a:t>
            </a:r>
            <a:r>
              <a:rPr dirty="0" sz="1200" spc="-5">
                <a:latin typeface="Tahoma"/>
                <a:cs typeface="Tahoma"/>
              </a:rPr>
              <a:t>reincorporación/apertura.</a:t>
            </a:r>
            <a:endParaRPr sz="1200">
              <a:latin typeface="Tahoma"/>
              <a:cs typeface="Tahoma"/>
            </a:endParaRPr>
          </a:p>
          <a:p>
            <a:pPr algn="just" lvl="1" marL="882650" marR="5715" indent="-228600">
              <a:lnSpc>
                <a:spcPct val="1004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Identificación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colectivo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grupos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riesgo,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las enfermedades  crónicas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afecciones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>
                <a:latin typeface="Tahoma"/>
                <a:cs typeface="Tahoma"/>
              </a:rPr>
              <a:t>padezcan y en </a:t>
            </a:r>
            <a:r>
              <a:rPr dirty="0" sz="1200" spc="-5">
                <a:latin typeface="Tahoma"/>
                <a:cs typeface="Tahoma"/>
              </a:rPr>
              <a:t>correspondencia, evaluar </a:t>
            </a:r>
            <a:r>
              <a:rPr dirty="0" sz="1200" spc="-1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  medios de </a:t>
            </a:r>
            <a:r>
              <a:rPr dirty="0" sz="1200" spc="-10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utilizar.</a:t>
            </a:r>
            <a:endParaRPr sz="1200">
              <a:latin typeface="Tahoma"/>
              <a:cs typeface="Tahoma"/>
            </a:endParaRPr>
          </a:p>
          <a:p>
            <a:pPr algn="just" lvl="1" marL="882650" marR="5715" indent="-2286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Medición </a:t>
            </a:r>
            <a:r>
              <a:rPr dirty="0" sz="1200" spc="-5">
                <a:latin typeface="Tahoma"/>
                <a:cs typeface="Tahoma"/>
              </a:rPr>
              <a:t>diaria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temperatura corporal </a:t>
            </a:r>
            <a:r>
              <a:rPr dirty="0" sz="1200">
                <a:latin typeface="Tahoma"/>
                <a:cs typeface="Tahoma"/>
              </a:rPr>
              <a:t>a distancia, en los </a:t>
            </a:r>
            <a:r>
              <a:rPr dirty="0" sz="1200" spc="-5">
                <a:latin typeface="Tahoma"/>
                <a:cs typeface="Tahoma"/>
              </a:rPr>
              <a:t>accesos </a:t>
            </a:r>
            <a:r>
              <a:rPr dirty="0" sz="1200">
                <a:latin typeface="Tahoma"/>
                <a:cs typeface="Tahoma"/>
              </a:rPr>
              <a:t>o entradas</a:t>
            </a:r>
            <a:r>
              <a:rPr dirty="0" sz="1200" spc="-25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clientes.</a:t>
            </a:r>
            <a:endParaRPr sz="1200">
              <a:latin typeface="Tahoma"/>
              <a:cs typeface="Tahoma"/>
            </a:endParaRPr>
          </a:p>
          <a:p>
            <a:pPr algn="just" lvl="1" marL="882650" marR="109855" indent="-228600">
              <a:lnSpc>
                <a:spcPct val="1006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Establecer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protocolo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realización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filtros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sanitarios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detección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signos  de </a:t>
            </a:r>
            <a:r>
              <a:rPr dirty="0" sz="1200" spc="-5">
                <a:latin typeface="Tahoma"/>
                <a:cs typeface="Tahoma"/>
              </a:rPr>
              <a:t>enfermedades respiratorias (fiebre, tos, flujo nasal, dificultad para respirar) </a:t>
            </a:r>
            <a:r>
              <a:rPr dirty="0" sz="1200">
                <a:latin typeface="Tahoma"/>
                <a:cs typeface="Tahoma"/>
              </a:rPr>
              <a:t>en  las </a:t>
            </a:r>
            <a:r>
              <a:rPr dirty="0" sz="1200" spc="-5">
                <a:latin typeface="Tahoma"/>
                <a:cs typeface="Tahoma"/>
              </a:rPr>
              <a:t>entradas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trabajadores, con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fin </a:t>
            </a:r>
            <a:r>
              <a:rPr dirty="0" sz="1200">
                <a:latin typeface="Tahoma"/>
                <a:cs typeface="Tahoma"/>
              </a:rPr>
              <a:t>de disminuir </a:t>
            </a:r>
            <a:r>
              <a:rPr dirty="0" sz="1200" spc="-5">
                <a:latin typeface="Tahoma"/>
                <a:cs typeface="Tahoma"/>
              </a:rPr>
              <a:t>el riesgo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contagio </a:t>
            </a:r>
            <a:r>
              <a:rPr dirty="0" sz="1200">
                <a:latin typeface="Tahoma"/>
                <a:cs typeface="Tahoma"/>
              </a:rPr>
              <a:t>para el  </a:t>
            </a:r>
            <a:r>
              <a:rPr dirty="0" sz="1200" spc="-5">
                <a:latin typeface="Tahoma"/>
                <a:cs typeface="Tahoma"/>
              </a:rPr>
              <a:t>resto </a:t>
            </a:r>
            <a:r>
              <a:rPr dirty="0" sz="1200">
                <a:latin typeface="Tahoma"/>
                <a:cs typeface="Tahoma"/>
              </a:rPr>
              <a:t>de las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personas.</a:t>
            </a:r>
            <a:endParaRPr sz="1200">
              <a:latin typeface="Tahoma"/>
              <a:cs typeface="Tahoma"/>
            </a:endParaRPr>
          </a:p>
          <a:p>
            <a:pPr lvl="1" marL="882650" indent="-22860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Presencia de alfombras desinfectantes en las entradas </a:t>
            </a:r>
            <a:r>
              <a:rPr dirty="0" sz="1200">
                <a:latin typeface="Tahoma"/>
                <a:cs typeface="Tahoma"/>
              </a:rPr>
              <a:t>o accesos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exteriores.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515100" cy="8510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10984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18922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882650" indent="-228600">
              <a:lnSpc>
                <a:spcPct val="100000"/>
              </a:lnSpc>
              <a:spcBef>
                <a:spcPts val="5"/>
              </a:spcBef>
              <a:buAutoNum type="arabicPeriod" startAt="6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A  partir del  </a:t>
            </a:r>
            <a:r>
              <a:rPr dirty="0" sz="1200" spc="-5">
                <a:latin typeface="Tahoma"/>
                <a:cs typeface="Tahoma"/>
              </a:rPr>
              <a:t>conocimiento  </a:t>
            </a:r>
            <a:r>
              <a:rPr dirty="0" sz="1200">
                <a:latin typeface="Tahoma"/>
                <a:cs typeface="Tahoma"/>
              </a:rPr>
              <a:t>de  los  </a:t>
            </a:r>
            <a:r>
              <a:rPr dirty="0" sz="1200" spc="-5">
                <a:latin typeface="Tahoma"/>
                <a:cs typeface="Tahoma"/>
              </a:rPr>
              <a:t>riesgos  asociados  </a:t>
            </a:r>
            <a:r>
              <a:rPr dirty="0" sz="1200">
                <a:latin typeface="Tahoma"/>
                <a:cs typeface="Tahoma"/>
              </a:rPr>
              <a:t>a  </a:t>
            </a:r>
            <a:r>
              <a:rPr dirty="0" sz="1200" spc="-5">
                <a:latin typeface="Tahoma"/>
                <a:cs typeface="Tahoma"/>
              </a:rPr>
              <a:t>cada  puesto 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trabajo;</a:t>
            </a:r>
            <a:endParaRPr sz="1200">
              <a:latin typeface="Tahoma"/>
              <a:cs typeface="Tahoma"/>
            </a:endParaRPr>
          </a:p>
          <a:p>
            <a:pPr marL="882650" marR="635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identificar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peligros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propagación </a:t>
            </a:r>
            <a:r>
              <a:rPr dirty="0" sz="1200">
                <a:latin typeface="Tahoma"/>
                <a:cs typeface="Tahoma"/>
              </a:rPr>
              <a:t>del virus, </a:t>
            </a:r>
            <a:r>
              <a:rPr dirty="0" sz="1200" spc="-5">
                <a:latin typeface="Tahoma"/>
                <a:cs typeface="Tahoma"/>
              </a:rPr>
              <a:t>especialmente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interacción con 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definir los medios de </a:t>
            </a:r>
            <a:r>
              <a:rPr dirty="0" sz="1200" spc="-10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utilizar.</a:t>
            </a:r>
            <a:endParaRPr sz="1200">
              <a:latin typeface="Tahoma"/>
              <a:cs typeface="Tahoma"/>
            </a:endParaRPr>
          </a:p>
          <a:p>
            <a:pPr marL="882650" marR="108585" indent="-228600">
              <a:lnSpc>
                <a:spcPts val="1450"/>
              </a:lnSpc>
              <a:spcBef>
                <a:spcPts val="40"/>
              </a:spcBef>
              <a:buAutoNum type="arabicPeriod" startAt="7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clientes,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según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indicaciones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autoridad  facultada.</a:t>
            </a:r>
            <a:endParaRPr sz="1200">
              <a:latin typeface="Tahoma"/>
              <a:cs typeface="Tahoma"/>
            </a:endParaRPr>
          </a:p>
          <a:p>
            <a:pPr marL="882650" marR="8890" indent="-228600">
              <a:lnSpc>
                <a:spcPts val="1450"/>
              </a:lnSpc>
              <a:buAutoNum type="arabicPeriod" startAt="7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Estabilidad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brigadas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por turno, minimizando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cambios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rotaciones.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ts val="1390"/>
              </a:lnSpc>
              <a:buAutoNum type="arabicPeriod" startAt="7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Mantener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modalidades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distancia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teletrabajo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actividades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endParaRPr sz="1200">
              <a:latin typeface="Tahoma"/>
              <a:cs typeface="Tahoma"/>
            </a:endParaRPr>
          </a:p>
          <a:p>
            <a:pPr marL="882650">
              <a:lnSpc>
                <a:spcPct val="10000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posibiliten.</a:t>
            </a:r>
            <a:endParaRPr sz="1200">
              <a:latin typeface="Tahoma"/>
              <a:cs typeface="Tahoma"/>
            </a:endParaRPr>
          </a:p>
          <a:p>
            <a:pPr algn="just" marL="882650" marR="6350" indent="-228600">
              <a:lnSpc>
                <a:spcPct val="100400"/>
              </a:lnSpc>
              <a:buAutoNum type="arabicPeriod" startAt="10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Posponer, </a:t>
            </a:r>
            <a:r>
              <a:rPr dirty="0" sz="1200">
                <a:latin typeface="Tahoma"/>
                <a:cs typeface="Tahoma"/>
              </a:rPr>
              <a:t>en lo </a:t>
            </a:r>
            <a:r>
              <a:rPr dirty="0" sz="1200" spc="-5">
                <a:latin typeface="Tahoma"/>
                <a:cs typeface="Tahoma"/>
              </a:rPr>
              <a:t>posible,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participación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trabajadores en eventos internacionales 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países </a:t>
            </a:r>
            <a:r>
              <a:rPr dirty="0" sz="1200">
                <a:latin typeface="Tahoma"/>
                <a:cs typeface="Tahoma"/>
              </a:rPr>
              <a:t>de alto </a:t>
            </a:r>
            <a:r>
              <a:rPr dirty="0" sz="1200" spc="-5">
                <a:latin typeface="Tahoma"/>
                <a:cs typeface="Tahoma"/>
              </a:rPr>
              <a:t>riesgo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evaluar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pertinencia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realización </a:t>
            </a:r>
            <a:r>
              <a:rPr dirty="0" sz="1200">
                <a:latin typeface="Tahoma"/>
                <a:cs typeface="Tahoma"/>
              </a:rPr>
              <a:t>de eventos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participación de personas nacionales y/o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extranjeras.</a:t>
            </a:r>
            <a:endParaRPr sz="1200">
              <a:latin typeface="Tahoma"/>
              <a:cs typeface="Tahoma"/>
            </a:endParaRPr>
          </a:p>
          <a:p>
            <a:pPr marL="882650" marR="10795" indent="-228600">
              <a:lnSpc>
                <a:spcPct val="100000"/>
              </a:lnSpc>
              <a:spcBef>
                <a:spcPts val="10"/>
              </a:spcBef>
              <a:buAutoNum type="arabicPeriod" startAt="10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Informar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autoridad sanitaria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retorno </a:t>
            </a:r>
            <a:r>
              <a:rPr dirty="0" sz="1200">
                <a:latin typeface="Tahoma"/>
                <a:cs typeface="Tahoma"/>
              </a:rPr>
              <a:t>al país de </a:t>
            </a:r>
            <a:r>
              <a:rPr dirty="0" sz="1200" spc="-5">
                <a:latin typeface="Tahoma"/>
                <a:cs typeface="Tahoma"/>
              </a:rPr>
              <a:t>trabajadores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viajan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provienen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países de alto riesgo 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trasmisión.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VII.2.-</a:t>
            </a:r>
            <a:r>
              <a:rPr dirty="0" sz="1200" spc="-4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ORGANIZATIVAS.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882650" marR="107950" indent="-228600">
              <a:lnSpc>
                <a:spcPct val="100600"/>
              </a:lnSpc>
              <a:buAutoNum type="arabicPeriod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Capacitar al </a:t>
            </a:r>
            <a:r>
              <a:rPr dirty="0" sz="1200" spc="-5">
                <a:latin typeface="Tahoma"/>
                <a:cs typeface="Tahoma"/>
              </a:rPr>
              <a:t>personal desde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etapa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preapertura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 medidas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seguridad,  </a:t>
            </a:r>
            <a:r>
              <a:rPr dirty="0" sz="1200">
                <a:latin typeface="Tahoma"/>
                <a:cs typeface="Tahoma"/>
              </a:rPr>
              <a:t>higiene 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derivadas de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pandemia COVID-19, </a:t>
            </a:r>
            <a:r>
              <a:rPr dirty="0" sz="1200">
                <a:latin typeface="Tahoma"/>
                <a:cs typeface="Tahoma"/>
              </a:rPr>
              <a:t>así </a:t>
            </a:r>
            <a:r>
              <a:rPr dirty="0" sz="1200" spc="-5">
                <a:latin typeface="Tahoma"/>
                <a:cs typeface="Tahoma"/>
              </a:rPr>
              <a:t>como, </a:t>
            </a:r>
            <a:r>
              <a:rPr dirty="0" sz="1200">
                <a:latin typeface="Tahoma"/>
                <a:cs typeface="Tahoma"/>
              </a:rPr>
              <a:t>en los  </a:t>
            </a:r>
            <a:r>
              <a:rPr dirty="0" sz="1200" spc="-5">
                <a:latin typeface="Tahoma"/>
                <a:cs typeface="Tahoma"/>
              </a:rPr>
              <a:t>ajustes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adecuaciones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procesos operacionales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diferentes actividades  turísticas.</a:t>
            </a:r>
            <a:endParaRPr sz="1200">
              <a:latin typeface="Tahoma"/>
              <a:cs typeface="Tahoma"/>
            </a:endParaRPr>
          </a:p>
          <a:p>
            <a:pPr marL="882650" marR="111760" indent="-228600">
              <a:lnSpc>
                <a:spcPct val="100800"/>
              </a:lnSpc>
              <a:buAutoNum type="arabicPeriod"/>
              <a:tabLst>
                <a:tab pos="883285" algn="l"/>
                <a:tab pos="1788160" algn="l"/>
                <a:tab pos="2728595" algn="l"/>
                <a:tab pos="3026410" algn="l"/>
                <a:tab pos="3342640" algn="l"/>
                <a:tab pos="4034154" algn="l"/>
                <a:tab pos="4759960" algn="l"/>
                <a:tab pos="5528945" algn="l"/>
                <a:tab pos="5826125" algn="l"/>
              </a:tabLst>
            </a:pPr>
            <a:r>
              <a:rPr dirty="0" sz="1200">
                <a:latin typeface="Tahoma"/>
                <a:cs typeface="Tahoma"/>
              </a:rPr>
              <a:t>Divulgación	perm</a:t>
            </a:r>
            <a:r>
              <a:rPr dirty="0" sz="1200" spc="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ne</a:t>
            </a:r>
            <a:r>
              <a:rPr dirty="0" sz="1200">
                <a:latin typeface="Tahoma"/>
                <a:cs typeface="Tahoma"/>
              </a:rPr>
              <a:t>nte	de	l</a:t>
            </a:r>
            <a:r>
              <a:rPr dirty="0" sz="1200" spc="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s	medi</a:t>
            </a:r>
            <a:r>
              <a:rPr dirty="0" sz="1200" spc="-10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as	higi</a:t>
            </a:r>
            <a:r>
              <a:rPr dirty="0" sz="1200" spc="0">
                <a:latin typeface="Tahoma"/>
                <a:cs typeface="Tahoma"/>
              </a:rPr>
              <a:t>é</a:t>
            </a:r>
            <a:r>
              <a:rPr dirty="0" sz="1200">
                <a:latin typeface="Tahoma"/>
                <a:cs typeface="Tahoma"/>
              </a:rPr>
              <a:t>nico	sanita</a:t>
            </a:r>
            <a:r>
              <a:rPr dirty="0" sz="1200" spc="-5">
                <a:latin typeface="Tahoma"/>
                <a:cs typeface="Tahoma"/>
              </a:rPr>
              <a:t>ri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s	de	</a:t>
            </a:r>
            <a:r>
              <a:rPr dirty="0" sz="1200" spc="0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bli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>
                <a:latin typeface="Tahoma"/>
                <a:cs typeface="Tahoma"/>
              </a:rPr>
              <a:t>ado  </a:t>
            </a:r>
            <a:r>
              <a:rPr dirty="0" sz="1200" spc="-5">
                <a:latin typeface="Tahoma"/>
                <a:cs typeface="Tahoma"/>
              </a:rPr>
              <a:t>cumplimiento.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régimen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incorporación progresiva de los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trabajadores.</a:t>
            </a:r>
            <a:endParaRPr sz="1200">
              <a:latin typeface="Tahoma"/>
              <a:cs typeface="Tahoma"/>
            </a:endParaRPr>
          </a:p>
          <a:p>
            <a:pPr marL="882650" marR="112395" indent="-228600">
              <a:lnSpc>
                <a:spcPts val="1450"/>
              </a:lnSpc>
              <a:spcBef>
                <a:spcPts val="40"/>
              </a:spcBef>
              <a:buAutoNum type="arabicPeriod"/>
              <a:tabLst>
                <a:tab pos="883285" algn="l"/>
                <a:tab pos="1511935" algn="l"/>
                <a:tab pos="1810385" algn="l"/>
                <a:tab pos="2256155" algn="l"/>
                <a:tab pos="2685415" algn="l"/>
                <a:tab pos="2933700" algn="l"/>
                <a:tab pos="3870325" algn="l"/>
                <a:tab pos="4168140" algn="l"/>
                <a:tab pos="4484370" algn="l"/>
                <a:tab pos="5187950" algn="l"/>
                <a:tab pos="5399405" algn="l"/>
                <a:tab pos="6021705" algn="l"/>
                <a:tab pos="6229985" algn="l"/>
              </a:tabLst>
            </a:pPr>
            <a:r>
              <a:rPr dirty="0" sz="1200" spc="-5">
                <a:latin typeface="Tahoma"/>
                <a:cs typeface="Tahoma"/>
              </a:rPr>
              <a:t>Ev</a:t>
            </a:r>
            <a:r>
              <a:rPr dirty="0" sz="1200" spc="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lu</a:t>
            </a:r>
            <a:r>
              <a:rPr dirty="0" sz="1200" spc="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r	en	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ada	á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ea	la	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mplejidad	de	l</a:t>
            </a:r>
            <a:r>
              <a:rPr dirty="0" sz="1200" spc="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s	a</a:t>
            </a:r>
            <a:r>
              <a:rPr dirty="0" sz="1200" spc="-5">
                <a:latin typeface="Tahoma"/>
                <a:cs typeface="Tahoma"/>
              </a:rPr>
              <a:t>cci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s	a	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ealizar	y	</a:t>
            </a:r>
            <a:r>
              <a:rPr dirty="0" sz="1200" spc="-10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  </a:t>
            </a:r>
            <a:r>
              <a:rPr dirty="0" sz="1200" spc="-5">
                <a:latin typeface="Tahoma"/>
                <a:cs typeface="Tahoma"/>
              </a:rPr>
              <a:t>correspondencia, ajustar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plantilla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trabajadores.</a:t>
            </a:r>
            <a:endParaRPr sz="1200">
              <a:latin typeface="Tahoma"/>
              <a:cs typeface="Tahoma"/>
            </a:endParaRPr>
          </a:p>
          <a:p>
            <a:pPr marL="882650" marR="19050" indent="-228600">
              <a:lnSpc>
                <a:spcPts val="1440"/>
              </a:lnSpc>
              <a:spcBef>
                <a:spcPts val="10"/>
              </a:spcBef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Potenciar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digitalización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procesos </a:t>
            </a:r>
            <a:r>
              <a:rPr dirty="0" sz="1200">
                <a:latin typeface="Tahoma"/>
                <a:cs typeface="Tahoma"/>
              </a:rPr>
              <a:t>en que </a:t>
            </a:r>
            <a:r>
              <a:rPr dirty="0" sz="1200" spc="-5">
                <a:latin typeface="Tahoma"/>
                <a:cs typeface="Tahoma"/>
              </a:rPr>
              <a:t>intervienen los clientes </a:t>
            </a:r>
            <a:r>
              <a:rPr dirty="0" sz="1200">
                <a:latin typeface="Tahoma"/>
                <a:cs typeface="Tahoma"/>
              </a:rPr>
              <a:t>y el  personal </a:t>
            </a:r>
            <a:r>
              <a:rPr dirty="0" sz="1200" spc="-5">
                <a:latin typeface="Tahoma"/>
                <a:cs typeface="Tahoma"/>
              </a:rPr>
              <a:t>(Check </a:t>
            </a:r>
            <a:r>
              <a:rPr dirty="0" sz="1200">
                <a:latin typeface="Tahoma"/>
                <a:cs typeface="Tahoma"/>
              </a:rPr>
              <a:t>in, </a:t>
            </a:r>
            <a:r>
              <a:rPr dirty="0" sz="1200" spc="-5">
                <a:latin typeface="Tahoma"/>
                <a:cs typeface="Tahoma"/>
              </a:rPr>
              <a:t>Check out, </a:t>
            </a:r>
            <a:r>
              <a:rPr dirty="0" sz="1200">
                <a:latin typeface="Tahoma"/>
                <a:cs typeface="Tahoma"/>
              </a:rPr>
              <a:t>menús, </a:t>
            </a:r>
            <a:r>
              <a:rPr dirty="0" sz="1200" spc="-5">
                <a:latin typeface="Tahoma"/>
                <a:cs typeface="Tahoma"/>
              </a:rPr>
              <a:t>reservas,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otros.)</a:t>
            </a:r>
            <a:endParaRPr sz="1200">
              <a:latin typeface="Tahoma"/>
              <a:cs typeface="Tahoma"/>
            </a:endParaRPr>
          </a:p>
          <a:p>
            <a:pPr marL="882650" marR="8255" indent="-228600">
              <a:lnSpc>
                <a:spcPts val="145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Revisar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ajustar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procedimientos </a:t>
            </a:r>
            <a:r>
              <a:rPr dirty="0" sz="1200">
                <a:latin typeface="Tahoma"/>
                <a:cs typeface="Tahoma"/>
              </a:rPr>
              <a:t>de higiene, </a:t>
            </a:r>
            <a:r>
              <a:rPr dirty="0" sz="1200" spc="-5">
                <a:latin typeface="Tahoma"/>
                <a:cs typeface="Tahoma"/>
              </a:rPr>
              <a:t>incorporando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desinfección en  todos los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procesos.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ts val="139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Garantizar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aprovisionamiento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equipos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productos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higiene</a:t>
            </a:r>
            <a:endParaRPr sz="1200">
              <a:latin typeface="Tahoma"/>
              <a:cs typeface="Tahoma"/>
            </a:endParaRPr>
          </a:p>
          <a:p>
            <a:pPr marL="882650">
              <a:lnSpc>
                <a:spcPct val="100000"/>
              </a:lnSpc>
              <a:spcBef>
                <a:spcPts val="15"/>
              </a:spcBef>
            </a:pP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desinfección, homologados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aprobados por el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MINSAP.</a:t>
            </a:r>
            <a:endParaRPr sz="1200">
              <a:latin typeface="Tahoma"/>
              <a:cs typeface="Tahoma"/>
            </a:endParaRPr>
          </a:p>
          <a:p>
            <a:pPr algn="just" marL="882650" marR="8890" indent="-228600">
              <a:lnSpc>
                <a:spcPct val="100400"/>
              </a:lnSpc>
              <a:spcBef>
                <a:spcPts val="5"/>
              </a:spcBef>
              <a:buAutoNum type="arabicPeriod" startAt="8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Analizar y </a:t>
            </a:r>
            <a:r>
              <a:rPr dirty="0" sz="1200" spc="-5">
                <a:latin typeface="Tahoma"/>
                <a:cs typeface="Tahoma"/>
              </a:rPr>
              <a:t>definir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capacidad máxima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explotación por áreas, respetando las  </a:t>
            </a:r>
            <a:r>
              <a:rPr dirty="0" sz="1200">
                <a:latin typeface="Tahoma"/>
                <a:cs typeface="Tahoma"/>
              </a:rPr>
              <a:t>distancias </a:t>
            </a:r>
            <a:r>
              <a:rPr dirty="0" sz="1200" spc="-5">
                <a:latin typeface="Tahoma"/>
                <a:cs typeface="Tahoma"/>
              </a:rPr>
              <a:t>establecidas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rediseñar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proceso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prestación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servicios, </a:t>
            </a:r>
            <a:r>
              <a:rPr dirty="0" sz="1200" spc="-10">
                <a:latin typeface="Tahoma"/>
                <a:cs typeface="Tahoma"/>
              </a:rPr>
              <a:t>para 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distanciamiento físico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exigido.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ct val="100000"/>
              </a:lnSpc>
              <a:spcBef>
                <a:spcPts val="10"/>
              </a:spcBef>
              <a:buAutoNum type="arabicPeriod" startAt="8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Revisar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ajustar, en los casos que se requiera,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estándares 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servicio.</a:t>
            </a:r>
            <a:endParaRPr sz="1200">
              <a:latin typeface="Tahoma"/>
              <a:cs typeface="Tahoma"/>
            </a:endParaRPr>
          </a:p>
          <a:p>
            <a:pPr marL="882650" marR="5080" indent="-228600">
              <a:lnSpc>
                <a:spcPct val="100000"/>
              </a:lnSpc>
              <a:spcBef>
                <a:spcPts val="10"/>
              </a:spcBef>
              <a:buAutoNum type="arabicPeriod" startAt="8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adecuado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estable funcionamiento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dispensadores </a:t>
            </a:r>
            <a:r>
              <a:rPr dirty="0" sz="1200">
                <a:latin typeface="Tahoma"/>
                <a:cs typeface="Tahoma"/>
              </a:rPr>
              <a:t>de gel, de  </a:t>
            </a:r>
            <a:r>
              <a:rPr dirty="0" sz="1200" spc="-5">
                <a:latin typeface="Tahoma"/>
                <a:cs typeface="Tahoma"/>
              </a:rPr>
              <a:t>desinfectantes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toallas desechables, </a:t>
            </a:r>
            <a:r>
              <a:rPr dirty="0" sz="1200">
                <a:latin typeface="Tahoma"/>
                <a:cs typeface="Tahoma"/>
              </a:rPr>
              <a:t>entre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  <a:p>
            <a:pPr marL="882650" marR="9525" indent="-228600">
              <a:lnSpc>
                <a:spcPct val="100800"/>
              </a:lnSpc>
              <a:buAutoNum type="arabicPeriod" startAt="8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Minimizar </a:t>
            </a:r>
            <a:r>
              <a:rPr dirty="0" sz="1200">
                <a:latin typeface="Tahoma"/>
                <a:cs typeface="Tahoma"/>
              </a:rPr>
              <a:t>el uso </a:t>
            </a:r>
            <a:r>
              <a:rPr dirty="0" sz="1200" spc="-5">
                <a:latin typeface="Tahoma"/>
                <a:cs typeface="Tahoma"/>
              </a:rPr>
              <a:t>compartido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medios, </a:t>
            </a:r>
            <a:r>
              <a:rPr dirty="0" sz="1200">
                <a:latin typeface="Tahoma"/>
                <a:cs typeface="Tahoma"/>
              </a:rPr>
              <a:t>equipos y </a:t>
            </a:r>
            <a:r>
              <a:rPr dirty="0" sz="1200" spc="-5">
                <a:latin typeface="Tahoma"/>
                <a:cs typeface="Tahoma"/>
              </a:rPr>
              <a:t>herramientas. En caso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necesidad, </a:t>
            </a:r>
            <a:r>
              <a:rPr dirty="0" sz="1200">
                <a:latin typeface="Tahoma"/>
                <a:cs typeface="Tahoma"/>
              </a:rPr>
              <a:t>definir y </a:t>
            </a: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proceso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frecuencia de </a:t>
            </a:r>
            <a:r>
              <a:rPr dirty="0" sz="1200">
                <a:latin typeface="Tahoma"/>
                <a:cs typeface="Tahoma"/>
              </a:rPr>
              <a:t>higiene y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desinfección.</a:t>
            </a:r>
            <a:endParaRPr sz="1200">
              <a:latin typeface="Tahoma"/>
              <a:cs typeface="Tahoma"/>
            </a:endParaRPr>
          </a:p>
          <a:p>
            <a:pPr marL="882650" marR="20320" indent="-228600">
              <a:lnSpc>
                <a:spcPts val="1450"/>
              </a:lnSpc>
              <a:spcBef>
                <a:spcPts val="40"/>
              </a:spcBef>
              <a:buAutoNum type="arabicPeriod" startAt="8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Escalonamiento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horarios </a:t>
            </a:r>
            <a:r>
              <a:rPr dirty="0" sz="1200">
                <a:latin typeface="Tahoma"/>
                <a:cs typeface="Tahoma"/>
              </a:rPr>
              <a:t>en el uso de los baños, </a:t>
            </a:r>
            <a:r>
              <a:rPr dirty="0" sz="1200" spc="-5">
                <a:latin typeface="Tahoma"/>
                <a:cs typeface="Tahoma"/>
              </a:rPr>
              <a:t>taquillas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comedor obrero </a:t>
            </a:r>
            <a:r>
              <a:rPr dirty="0" sz="1200">
                <a:latin typeface="Tahoma"/>
                <a:cs typeface="Tahoma"/>
              </a:rPr>
              <a:t>para 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distanciamiento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ts val="1400"/>
              </a:lnSpc>
              <a:buAutoNum type="arabicPeriod" startAt="8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Revisar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corresponda,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ajustar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Plan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Mantenimiento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redefinir</a:t>
            </a:r>
            <a:endParaRPr sz="1200">
              <a:latin typeface="Tahoma"/>
              <a:cs typeface="Tahoma"/>
            </a:endParaRPr>
          </a:p>
          <a:p>
            <a:pPr marL="882650" marR="9525">
              <a:lnSpc>
                <a:spcPct val="10000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frecuencia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acciones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limpieza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énfasis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tecnológicos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  </a:t>
            </a:r>
            <a:r>
              <a:rPr dirty="0" sz="1200" spc="-5">
                <a:latin typeface="Tahoma"/>
                <a:cs typeface="Tahoma"/>
              </a:rPr>
              <a:t>áreas de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colectivo.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515100" cy="8143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10984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18922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algn="just" marL="882650" marR="8890" indent="-228600">
              <a:lnSpc>
                <a:spcPts val="1450"/>
              </a:lnSpc>
              <a:spcBef>
                <a:spcPts val="45"/>
              </a:spcBef>
              <a:buAutoNum type="arabicPeriod" startAt="14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trazabilidad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todos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procesos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higiene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10">
                <a:latin typeface="Tahoma"/>
                <a:cs typeface="Tahoma"/>
              </a:rPr>
              <a:t>través 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registros.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ts val="1400"/>
              </a:lnSpc>
              <a:buAutoNum type="arabicPeriod" startAt="14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Adecuación de los listados 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chequeo.</a:t>
            </a:r>
            <a:endParaRPr sz="1200">
              <a:latin typeface="Tahoma"/>
              <a:cs typeface="Tahoma"/>
            </a:endParaRPr>
          </a:p>
          <a:p>
            <a:pPr algn="just" marL="882650" marR="106680" indent="-228600">
              <a:lnSpc>
                <a:spcPts val="1450"/>
              </a:lnSpc>
              <a:spcBef>
                <a:spcPts val="40"/>
              </a:spcBef>
              <a:buAutoNum type="arabicPeriod" startAt="14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cayos,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seleccionar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instalaciones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dedicadas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albergamiento.  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régimen de trabajo </a:t>
            </a:r>
            <a:r>
              <a:rPr dirty="0" sz="1200">
                <a:latin typeface="Tahoma"/>
                <a:cs typeface="Tahoma"/>
              </a:rPr>
              <a:t>7 </a:t>
            </a:r>
            <a:r>
              <a:rPr dirty="0" sz="1200" spc="-5">
                <a:latin typeface="Tahoma"/>
                <a:cs typeface="Tahoma"/>
              </a:rPr>
              <a:t>días. </a:t>
            </a:r>
            <a:r>
              <a:rPr dirty="0" sz="1200">
                <a:latin typeface="Tahoma"/>
                <a:cs typeface="Tahoma"/>
              </a:rPr>
              <a:t>Realizar Test al </a:t>
            </a:r>
            <a:r>
              <a:rPr dirty="0" sz="1200" spc="-5">
                <a:latin typeface="Tahoma"/>
                <a:cs typeface="Tahoma"/>
              </a:rPr>
              <a:t>concluir el periodo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establecer 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cuarentena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días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prestan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hoteles,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 </a:t>
            </a:r>
            <a:r>
              <a:rPr dirty="0" sz="1200">
                <a:latin typeface="Tahoma"/>
                <a:cs typeface="Tahoma"/>
              </a:rPr>
              <a:t>sus </a:t>
            </a:r>
            <a:r>
              <a:rPr dirty="0" sz="1200" spc="-5">
                <a:latin typeface="Tahoma"/>
                <a:cs typeface="Tahoma"/>
              </a:rPr>
              <a:t>casas bajo pesquisaje del </a:t>
            </a:r>
            <a:r>
              <a:rPr dirty="0" sz="1200">
                <a:latin typeface="Tahoma"/>
                <a:cs typeface="Tahoma"/>
              </a:rPr>
              <a:t>médico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familia.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ts val="1390"/>
              </a:lnSpc>
              <a:buAutoNum type="arabicPeriod" startAt="14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turísticos,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seleccionar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instalaciones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alojamiento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destinadas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endParaRPr sz="1200">
              <a:latin typeface="Tahoma"/>
              <a:cs typeface="Tahoma"/>
            </a:endParaRPr>
          </a:p>
          <a:p>
            <a:pPr marL="88265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aislamiento de casos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sospechosos.</a:t>
            </a:r>
            <a:endParaRPr sz="1200">
              <a:latin typeface="Tahoma"/>
              <a:cs typeface="Tahoma"/>
            </a:endParaRPr>
          </a:p>
          <a:p>
            <a:pPr marL="882650" marR="111760" indent="-228600">
              <a:lnSpc>
                <a:spcPct val="100000"/>
              </a:lnSpc>
              <a:spcBef>
                <a:spcPts val="10"/>
              </a:spcBef>
              <a:buAutoNum type="arabicPeriod" startAt="18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Asignar un </a:t>
            </a:r>
            <a:r>
              <a:rPr dirty="0" sz="1200" spc="-5">
                <a:latin typeface="Tahoma"/>
                <a:cs typeface="Tahoma"/>
              </a:rPr>
              <a:t>responsable encargado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asegurar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correcta </a:t>
            </a:r>
            <a:r>
              <a:rPr dirty="0" sz="1200">
                <a:latin typeface="Tahoma"/>
                <a:cs typeface="Tahoma"/>
              </a:rPr>
              <a:t>implementación de las  </a:t>
            </a:r>
            <a:r>
              <a:rPr dirty="0" sz="1200" spc="-5">
                <a:latin typeface="Tahoma"/>
                <a:cs typeface="Tahoma"/>
              </a:rPr>
              <a:t>medidas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ahoma"/>
                <a:cs typeface="Tahoma"/>
              </a:rPr>
              <a:t>VII.3.-</a:t>
            </a:r>
            <a:r>
              <a:rPr dirty="0" sz="1200" spc="-6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PERSONAL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882650" marR="7620" indent="-228600">
              <a:lnSpc>
                <a:spcPct val="1008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En 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presentar síntomas respiratorios, informar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jefe, quedarse en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casa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acudir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inmediato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centro de asistencia médica </a:t>
            </a:r>
            <a:r>
              <a:rPr dirty="0" sz="1200">
                <a:latin typeface="Tahoma"/>
                <a:cs typeface="Tahoma"/>
              </a:rPr>
              <a:t>más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cercano.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Evitar contacto físico, inclusive,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estrechamiento de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manos.</a:t>
            </a:r>
            <a:endParaRPr sz="1200">
              <a:latin typeface="Tahoma"/>
              <a:cs typeface="Tahoma"/>
            </a:endParaRPr>
          </a:p>
          <a:p>
            <a:pPr algn="just" marL="882650" marR="6350" indent="-228600">
              <a:lnSpc>
                <a:spcPts val="1450"/>
              </a:lnSpc>
              <a:spcBef>
                <a:spcPts val="40"/>
              </a:spcBef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Distanciamiento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físico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1.5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metros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todas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labores.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lugares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donde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  es </a:t>
            </a:r>
            <a:r>
              <a:rPr dirty="0" sz="1200" spc="-5">
                <a:latin typeface="Tahoma"/>
                <a:cs typeface="Tahoma"/>
              </a:rPr>
              <a:t>posible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establecerán medidas efectivas, ya sea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utilización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protección, barreras de delimitación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rediseño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procesos.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ts val="139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Higienización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frecuente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manos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(cada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60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min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gastronómicas),</a:t>
            </a:r>
            <a:endParaRPr sz="1200">
              <a:latin typeface="Tahoma"/>
              <a:cs typeface="Tahoma"/>
            </a:endParaRPr>
          </a:p>
          <a:p>
            <a:pPr marL="882650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cada vez que se cambia de </a:t>
            </a:r>
            <a:r>
              <a:rPr dirty="0" sz="1200">
                <a:latin typeface="Tahoma"/>
                <a:cs typeface="Tahoma"/>
              </a:rPr>
              <a:t>actividad o </a:t>
            </a:r>
            <a:r>
              <a:rPr dirty="0" sz="1200" spc="-5">
                <a:latin typeface="Tahoma"/>
                <a:cs typeface="Tahoma"/>
              </a:rPr>
              <a:t>cada </a:t>
            </a:r>
            <a:r>
              <a:rPr dirty="0" sz="1200">
                <a:latin typeface="Tahoma"/>
                <a:cs typeface="Tahoma"/>
              </a:rPr>
              <a:t>15 </a:t>
            </a:r>
            <a:r>
              <a:rPr dirty="0" sz="1200" spc="-5">
                <a:latin typeface="Tahoma"/>
                <a:cs typeface="Tahoma"/>
              </a:rPr>
              <a:t>min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áreas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gastronómicas.</a:t>
            </a:r>
            <a:endParaRPr sz="1200">
              <a:latin typeface="Tahoma"/>
              <a:cs typeface="Tahoma"/>
            </a:endParaRPr>
          </a:p>
          <a:p>
            <a:pPr algn="just" marL="882650" marR="5080" indent="-228600">
              <a:lnSpc>
                <a:spcPct val="100400"/>
              </a:lnSpc>
              <a:spcBef>
                <a:spcPts val="5"/>
              </a:spcBef>
              <a:buAutoNum type="arabicPeriod" startAt="5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Estimular </a:t>
            </a:r>
            <a:r>
              <a:rPr dirty="0" sz="1200">
                <a:latin typeface="Tahoma"/>
                <a:cs typeface="Tahoma"/>
              </a:rPr>
              <a:t>el uso de cabello </a:t>
            </a:r>
            <a:r>
              <a:rPr dirty="0" sz="1200" spc="-5">
                <a:latin typeface="Tahoma"/>
                <a:cs typeface="Tahoma"/>
              </a:rPr>
              <a:t>recogido,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portar </a:t>
            </a:r>
            <a:r>
              <a:rPr dirty="0" sz="1200">
                <a:latin typeface="Tahoma"/>
                <a:cs typeface="Tahoma"/>
              </a:rPr>
              <a:t>anillos, </a:t>
            </a:r>
            <a:r>
              <a:rPr dirty="0" sz="1200" spc="-5">
                <a:latin typeface="Tahoma"/>
                <a:cs typeface="Tahoma"/>
              </a:rPr>
              <a:t>pulseras, </a:t>
            </a:r>
            <a:r>
              <a:rPr dirty="0" sz="1200">
                <a:latin typeface="Tahoma"/>
                <a:cs typeface="Tahoma"/>
              </a:rPr>
              <a:t>pendientes o  </a:t>
            </a:r>
            <a:r>
              <a:rPr dirty="0" sz="1200" spc="-5">
                <a:latin typeface="Tahoma"/>
                <a:cs typeface="Tahoma"/>
              </a:rPr>
              <a:t>similares; llevar las uñas cortas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cuidadas; llevar diariamente </a:t>
            </a:r>
            <a:r>
              <a:rPr dirty="0" sz="1200" spc="-10">
                <a:latin typeface="Tahoma"/>
                <a:cs typeface="Tahoma"/>
              </a:rPr>
              <a:t>la ropa </a:t>
            </a:r>
            <a:r>
              <a:rPr dirty="0" sz="1200" spc="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 </a:t>
            </a:r>
            <a:r>
              <a:rPr dirty="0" sz="1200">
                <a:latin typeface="Tahoma"/>
                <a:cs typeface="Tahoma"/>
              </a:rPr>
              <a:t>limpia.</a:t>
            </a:r>
            <a:endParaRPr sz="1200">
              <a:latin typeface="Tahoma"/>
              <a:cs typeface="Tahoma"/>
            </a:endParaRPr>
          </a:p>
          <a:p>
            <a:pPr algn="just" marL="882650" marR="6985" indent="-228600">
              <a:lnSpc>
                <a:spcPct val="100400"/>
              </a:lnSpc>
              <a:spcBef>
                <a:spcPts val="5"/>
              </a:spcBef>
              <a:buAutoNum type="arabicPeriod" startAt="5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medios propios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colectivos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trabajo. Desinfectar frecuentemente 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objetos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(gafas,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móviles,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otros.)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solución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hidroalcohólica 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agua y </a:t>
            </a:r>
            <a:r>
              <a:rPr dirty="0" sz="1200" spc="-5">
                <a:latin typeface="Tahoma"/>
                <a:cs typeface="Tahoma"/>
              </a:rPr>
              <a:t>jabón, </a:t>
            </a:r>
            <a:r>
              <a:rPr dirty="0" sz="1200">
                <a:latin typeface="Tahoma"/>
                <a:cs typeface="Tahoma"/>
              </a:rPr>
              <a:t>cuando </a:t>
            </a:r>
            <a:r>
              <a:rPr dirty="0" sz="1200" spc="-5">
                <a:latin typeface="Tahoma"/>
                <a:cs typeface="Tahoma"/>
              </a:rPr>
              <a:t>sea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factible.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mascarilla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guantes, </a:t>
            </a:r>
            <a:r>
              <a:rPr dirty="0" sz="1200">
                <a:latin typeface="Tahoma"/>
                <a:cs typeface="Tahoma"/>
              </a:rPr>
              <a:t>según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requerimientos.</a:t>
            </a:r>
            <a:endParaRPr sz="1200">
              <a:latin typeface="Tahoma"/>
              <a:cs typeface="Tahoma"/>
            </a:endParaRPr>
          </a:p>
          <a:p>
            <a:pPr algn="just" marL="882650" marR="8255" indent="-228600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Conocer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cumplir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higiene respiratoria. Evitar tocarse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boca, </a:t>
            </a:r>
            <a:r>
              <a:rPr dirty="0" sz="1200">
                <a:latin typeface="Tahoma"/>
                <a:cs typeface="Tahoma"/>
              </a:rPr>
              <a:t>los  </a:t>
            </a:r>
            <a:r>
              <a:rPr dirty="0" sz="1200" spc="-5">
                <a:latin typeface="Tahoma"/>
                <a:cs typeface="Tahoma"/>
              </a:rPr>
              <a:t>ojos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nariz, taparse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boca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toser,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  <a:p>
            <a:pPr algn="just" marL="882650" marR="8890" indent="-228600">
              <a:lnSpc>
                <a:spcPct val="100800"/>
              </a:lnSpc>
              <a:buAutoNum type="arabicPeriod" startAt="5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Limitación </a:t>
            </a:r>
            <a:r>
              <a:rPr dirty="0" sz="1200">
                <a:latin typeface="Tahoma"/>
                <a:cs typeface="Tahoma"/>
              </a:rPr>
              <a:t>del uso del </a:t>
            </a:r>
            <a:r>
              <a:rPr dirty="0" sz="1200" spc="-5">
                <a:latin typeface="Tahoma"/>
                <a:cs typeface="Tahoma"/>
              </a:rPr>
              <a:t>uniforme </a:t>
            </a:r>
            <a:r>
              <a:rPr dirty="0" sz="1200">
                <a:latin typeface="Tahoma"/>
                <a:cs typeface="Tahoma"/>
              </a:rPr>
              <a:t>y los </a:t>
            </a:r>
            <a:r>
              <a:rPr dirty="0" sz="1200" spc="-5">
                <a:latin typeface="Tahoma"/>
                <a:cs typeface="Tahoma"/>
              </a:rPr>
              <a:t>zapatos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área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su higienización  </a:t>
            </a:r>
            <a:r>
              <a:rPr dirty="0" sz="1200">
                <a:latin typeface="Tahoma"/>
                <a:cs typeface="Tahoma"/>
              </a:rPr>
              <a:t>después </a:t>
            </a:r>
            <a:r>
              <a:rPr dirty="0" sz="1200" spc="-5">
                <a:latin typeface="Tahoma"/>
                <a:cs typeface="Tahoma"/>
              </a:rPr>
              <a:t>de cada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algn="just" marL="882650" marR="9525" indent="-228600">
              <a:lnSpc>
                <a:spcPct val="100000"/>
              </a:lnSpc>
              <a:spcBef>
                <a:spcPts val="15"/>
              </a:spcBef>
              <a:buAutoNum type="arabicPeriod" startAt="5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Prohibición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acceso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personal ajeno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instalación sin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debido registro,</a:t>
            </a:r>
            <a:r>
              <a:rPr dirty="0" sz="1200" spc="-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control 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cumplimiento de los protocolos de </a:t>
            </a:r>
            <a:r>
              <a:rPr dirty="0" sz="1200">
                <a:latin typeface="Tahoma"/>
                <a:cs typeface="Tahoma"/>
              </a:rPr>
              <a:t>higiene y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desinfección.</a:t>
            </a:r>
            <a:endParaRPr sz="1200">
              <a:latin typeface="Tahoma"/>
              <a:cs typeface="Tahoma"/>
            </a:endParaRPr>
          </a:p>
          <a:p>
            <a:pPr algn="just" marL="882650" marR="6350" indent="-228600">
              <a:lnSpc>
                <a:spcPct val="100800"/>
              </a:lnSpc>
              <a:buAutoNum type="arabicPeriod" startAt="5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Prohibición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salidas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instalación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durante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horario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laboral,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sobre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todo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usando  el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uniforme.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42545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VIII.- CARACTERIZACION OPERACIONAL </a:t>
            </a:r>
            <a:r>
              <a:rPr dirty="0" sz="1200" b="1">
                <a:latin typeface="Tahoma"/>
                <a:cs typeface="Tahoma"/>
              </a:rPr>
              <a:t>Y </a:t>
            </a:r>
            <a:r>
              <a:rPr dirty="0" sz="1200" spc="-5" b="1">
                <a:latin typeface="Tahoma"/>
                <a:cs typeface="Tahoma"/>
              </a:rPr>
              <a:t>MEDIDAS POR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FASES: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425450" marR="11176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Cumpliendo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indicaciones </a:t>
            </a:r>
            <a:r>
              <a:rPr dirty="0" sz="1200">
                <a:latin typeface="Tahoma"/>
                <a:cs typeface="Tahoma"/>
              </a:rPr>
              <a:t>del país y en </a:t>
            </a:r>
            <a:r>
              <a:rPr dirty="0" sz="1200" spc="-5">
                <a:latin typeface="Tahoma"/>
                <a:cs typeface="Tahoma"/>
              </a:rPr>
              <a:t>correspondencia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evaluación del  comportamiento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situación epidemiológica nacional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internacional,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define </a:t>
            </a:r>
            <a:r>
              <a:rPr dirty="0" sz="1200" spc="-15">
                <a:latin typeface="Tahoma"/>
                <a:cs typeface="Tahoma"/>
              </a:rPr>
              <a:t>la  </a:t>
            </a:r>
            <a:r>
              <a:rPr dirty="0" sz="1200">
                <a:latin typeface="Tahoma"/>
                <a:cs typeface="Tahoma"/>
              </a:rPr>
              <a:t>normalización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actividad turística por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etapas.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230" cy="8328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9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35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425450" marR="7620">
              <a:lnSpc>
                <a:spcPts val="1450"/>
              </a:lnSpc>
              <a:spcBef>
                <a:spcPts val="45"/>
              </a:spcBef>
            </a:pP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continuación,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definen las medidas generales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implementar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caracterización por  cada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de las tres fases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 b="1">
                <a:latin typeface="Tahoma"/>
                <a:cs typeface="Tahoma"/>
              </a:rPr>
              <a:t>Primera etapa </a:t>
            </a:r>
            <a:r>
              <a:rPr dirty="0" sz="1200" spc="-5">
                <a:latin typeface="Tahoma"/>
                <a:cs typeface="Tahoma"/>
              </a:rPr>
              <a:t>post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COVID-19.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ahoma"/>
                <a:cs typeface="Tahoma"/>
              </a:rPr>
              <a:t>VIII.1.- Medidas del</a:t>
            </a:r>
            <a:r>
              <a:rPr dirty="0" sz="1200" spc="-3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MINSAP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882650" marR="8890" indent="-228600">
              <a:lnSpc>
                <a:spcPct val="100800"/>
              </a:lnSpc>
              <a:buAutoNum type="arabicPeriod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Realizar </a:t>
            </a:r>
            <a:r>
              <a:rPr dirty="0" sz="1200" spc="-5">
                <a:latin typeface="Tahoma"/>
                <a:cs typeface="Tahoma"/>
              </a:rPr>
              <a:t>vigilancia </a:t>
            </a:r>
            <a:r>
              <a:rPr dirty="0" sz="1200" spc="-10">
                <a:latin typeface="Tahoma"/>
                <a:cs typeface="Tahoma"/>
              </a:rPr>
              <a:t>activa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casos con infecciones respiratorias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trabajadores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turistas.</a:t>
            </a:r>
            <a:endParaRPr sz="1200">
              <a:latin typeface="Tahoma"/>
              <a:cs typeface="Tahoma"/>
            </a:endParaRPr>
          </a:p>
          <a:p>
            <a:pPr marL="882650" marR="5715" indent="-228600">
              <a:lnSpc>
                <a:spcPts val="1450"/>
              </a:lnSpc>
              <a:spcBef>
                <a:spcPts val="40"/>
              </a:spcBef>
              <a:buAutoNum type="arabicPeriod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permitir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entrada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síntomas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respiratorios,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garantizando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  </a:t>
            </a:r>
            <a:r>
              <a:rPr dirty="0" sz="1200" spc="-5">
                <a:latin typeface="Tahoma"/>
                <a:cs typeface="Tahoma"/>
              </a:rPr>
              <a:t>remisión </a:t>
            </a:r>
            <a:r>
              <a:rPr dirty="0" sz="1200">
                <a:latin typeface="Tahoma"/>
                <a:cs typeface="Tahoma"/>
              </a:rPr>
              <a:t>a un </a:t>
            </a:r>
            <a:r>
              <a:rPr dirty="0" sz="1200" spc="-5">
                <a:latin typeface="Tahoma"/>
                <a:cs typeface="Tahoma"/>
              </a:rPr>
              <a:t>centro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salud con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inmediatez.</a:t>
            </a:r>
            <a:endParaRPr sz="1200">
              <a:latin typeface="Tahoma"/>
              <a:cs typeface="Tahoma"/>
            </a:endParaRPr>
          </a:p>
          <a:p>
            <a:pPr marL="882650" marR="6985" indent="-228600">
              <a:lnSpc>
                <a:spcPts val="1440"/>
              </a:lnSpc>
              <a:spcBef>
                <a:spcPts val="10"/>
              </a:spcBef>
              <a:buAutoNum type="arabicPeriod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Medición </a:t>
            </a:r>
            <a:r>
              <a:rPr dirty="0" sz="1200" spc="-5">
                <a:latin typeface="Tahoma"/>
                <a:cs typeface="Tahoma"/>
              </a:rPr>
              <a:t>diaria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temperatura corporal </a:t>
            </a:r>
            <a:r>
              <a:rPr dirty="0" sz="1200">
                <a:latin typeface="Tahoma"/>
                <a:cs typeface="Tahoma"/>
              </a:rPr>
              <a:t>a distancia en los </a:t>
            </a:r>
            <a:r>
              <a:rPr dirty="0" sz="1200" spc="-5">
                <a:latin typeface="Tahoma"/>
                <a:cs typeface="Tahoma"/>
              </a:rPr>
              <a:t>accesos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trabajadores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clientes.</a:t>
            </a:r>
            <a:endParaRPr sz="1200">
              <a:latin typeface="Tahoma"/>
              <a:cs typeface="Tahoma"/>
            </a:endParaRPr>
          </a:p>
          <a:p>
            <a:pPr marL="882650" marR="5715" indent="-228600">
              <a:lnSpc>
                <a:spcPts val="1450"/>
              </a:lnSpc>
              <a:buAutoNum type="arabicPeriod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Ante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sospecha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sintomatología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virus,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informar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inmediato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 las </a:t>
            </a:r>
            <a:r>
              <a:rPr dirty="0" sz="1200" spc="-5">
                <a:latin typeface="Tahoma"/>
                <a:cs typeface="Tahoma"/>
              </a:rPr>
              <a:t>autoridades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sanitarias.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ts val="1395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Presencia de alfombras desinfectantes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accesos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exteriores.</a:t>
            </a:r>
            <a:endParaRPr sz="1200">
              <a:latin typeface="Tahoma"/>
              <a:cs typeface="Tahoma"/>
            </a:endParaRPr>
          </a:p>
          <a:p>
            <a:pPr marL="882650" marR="8255" indent="-228600">
              <a:lnSpc>
                <a:spcPct val="1008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Posponer </a:t>
            </a:r>
            <a:r>
              <a:rPr dirty="0" sz="1200">
                <a:latin typeface="Tahoma"/>
                <a:cs typeface="Tahoma"/>
              </a:rPr>
              <a:t>en lo </a:t>
            </a:r>
            <a:r>
              <a:rPr dirty="0" sz="1200" spc="-5">
                <a:latin typeface="Tahoma"/>
                <a:cs typeface="Tahoma"/>
              </a:rPr>
              <a:t>posible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participación de trabajadores en eventos internacionales 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países de alto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riesgo.</a:t>
            </a:r>
            <a:endParaRPr sz="1200">
              <a:latin typeface="Tahoma"/>
              <a:cs typeface="Tahoma"/>
            </a:endParaRPr>
          </a:p>
          <a:p>
            <a:pPr marL="882650" marR="7620" indent="-2286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Evaluar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pertinencia de realización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eventos nacionales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internacionales en el  </a:t>
            </a:r>
            <a:r>
              <a:rPr dirty="0" sz="1200">
                <a:latin typeface="Tahoma"/>
                <a:cs typeface="Tahoma"/>
              </a:rPr>
              <a:t>país.</a:t>
            </a:r>
            <a:endParaRPr sz="1200">
              <a:latin typeface="Tahoma"/>
              <a:cs typeface="Tahoma"/>
            </a:endParaRPr>
          </a:p>
          <a:p>
            <a:pPr marL="882650" marR="5715" indent="-228600">
              <a:lnSpc>
                <a:spcPct val="1008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Informar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autoridad sanitaria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retorno </a:t>
            </a:r>
            <a:r>
              <a:rPr dirty="0" sz="1200">
                <a:latin typeface="Tahoma"/>
                <a:cs typeface="Tahoma"/>
              </a:rPr>
              <a:t>al país de </a:t>
            </a:r>
            <a:r>
              <a:rPr dirty="0" sz="1200" spc="-5">
                <a:latin typeface="Tahoma"/>
                <a:cs typeface="Tahoma"/>
              </a:rPr>
              <a:t>trabajadores </a:t>
            </a:r>
            <a:r>
              <a:rPr dirty="0" sz="1200" spc="-10">
                <a:latin typeface="Tahoma"/>
                <a:cs typeface="Tahoma"/>
              </a:rPr>
              <a:t>que</a:t>
            </a:r>
            <a:r>
              <a:rPr dirty="0" sz="1200" spc="-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provienen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países de alto riesgo de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trasmisión.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ct val="1000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Continuar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capacitación sistemática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actualizada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todos los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trabajadores.</a:t>
            </a:r>
            <a:endParaRPr sz="1200">
              <a:latin typeface="Tahoma"/>
              <a:cs typeface="Tahoma"/>
            </a:endParaRPr>
          </a:p>
          <a:p>
            <a:pPr algn="just" marL="882650" marR="6350" indent="-228600">
              <a:lnSpc>
                <a:spcPct val="1008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manera obligatoria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de: a). Manos: </a:t>
            </a:r>
            <a:r>
              <a:rPr dirty="0" sz="1200" spc="-5">
                <a:latin typeface="Tahoma"/>
                <a:cs typeface="Tahoma"/>
              </a:rPr>
              <a:t>con hipoclorito </a:t>
            </a:r>
            <a:r>
              <a:rPr dirty="0" sz="1200">
                <a:latin typeface="Tahoma"/>
                <a:cs typeface="Tahoma"/>
              </a:rPr>
              <a:t>al  0.1% o </a:t>
            </a:r>
            <a:r>
              <a:rPr dirty="0" sz="1200" spc="-5">
                <a:latin typeface="Tahoma"/>
                <a:cs typeface="Tahoma"/>
              </a:rPr>
              <a:t>solución </a:t>
            </a:r>
            <a:r>
              <a:rPr dirty="0" sz="1200">
                <a:latin typeface="Tahoma"/>
                <a:cs typeface="Tahoma"/>
              </a:rPr>
              <a:t>hidroalcohólica al 70%. </a:t>
            </a:r>
            <a:r>
              <a:rPr dirty="0" sz="1200" spc="-5">
                <a:latin typeface="Tahoma"/>
                <a:cs typeface="Tahoma"/>
              </a:rPr>
              <a:t>b). </a:t>
            </a:r>
            <a:r>
              <a:rPr dirty="0" sz="1200">
                <a:latin typeface="Tahoma"/>
                <a:cs typeface="Tahoma"/>
              </a:rPr>
              <a:t>- Superficies: </a:t>
            </a:r>
            <a:r>
              <a:rPr dirty="0" sz="1200" spc="-5">
                <a:latin typeface="Tahoma"/>
                <a:cs typeface="Tahoma"/>
              </a:rPr>
              <a:t>con hipoclorito </a:t>
            </a:r>
            <a:r>
              <a:rPr dirty="0" sz="1200">
                <a:latin typeface="Tahoma"/>
                <a:cs typeface="Tahoma"/>
              </a:rPr>
              <a:t>al 0.5%  o </a:t>
            </a:r>
            <a:r>
              <a:rPr dirty="0" sz="1200" spc="-5">
                <a:latin typeface="Tahoma"/>
                <a:cs typeface="Tahoma"/>
              </a:rPr>
              <a:t>solución hidroalcohólica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70%.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ct val="1000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Dotar con cesto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papelera de pedal con tapa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bolsa plástica todas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áreas.</a:t>
            </a:r>
            <a:endParaRPr sz="1200">
              <a:latin typeface="Tahoma"/>
              <a:cs typeface="Tahoma"/>
            </a:endParaRPr>
          </a:p>
          <a:p>
            <a:pPr marL="882650" marR="5715" indent="-228600">
              <a:lnSpc>
                <a:spcPct val="1008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los locales de </a:t>
            </a:r>
            <a:r>
              <a:rPr dirty="0" sz="1200" spc="-5">
                <a:latin typeface="Tahoma"/>
                <a:cs typeface="Tahoma"/>
              </a:rPr>
              <a:t>reunión, identificar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cupo </a:t>
            </a:r>
            <a:r>
              <a:rPr dirty="0" sz="1200">
                <a:latin typeface="Tahoma"/>
                <a:cs typeface="Tahoma"/>
              </a:rPr>
              <a:t>máximo de </a:t>
            </a:r>
            <a:r>
              <a:rPr dirty="0" sz="1200" spc="-5">
                <a:latin typeface="Tahoma"/>
                <a:cs typeface="Tahoma"/>
              </a:rPr>
              <a:t>personas manteniendo</a:t>
            </a:r>
            <a:r>
              <a:rPr dirty="0" sz="1200" spc="-1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 espacio mínimo de </a:t>
            </a:r>
            <a:r>
              <a:rPr dirty="0" sz="1200" spc="-5">
                <a:latin typeface="Tahoma"/>
                <a:cs typeface="Tahoma"/>
              </a:rPr>
              <a:t>1.5 metros </a:t>
            </a:r>
            <a:r>
              <a:rPr dirty="0" sz="1200">
                <a:latin typeface="Tahoma"/>
                <a:cs typeface="Tahoma"/>
              </a:rPr>
              <a:t>entre </a:t>
            </a:r>
            <a:r>
              <a:rPr dirty="0" sz="1200" spc="-5">
                <a:latin typeface="Tahoma"/>
                <a:cs typeface="Tahoma"/>
              </a:rPr>
              <a:t>cada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ellas.</a:t>
            </a:r>
            <a:endParaRPr sz="1200">
              <a:latin typeface="Tahoma"/>
              <a:cs typeface="Tahoma"/>
            </a:endParaRPr>
          </a:p>
          <a:p>
            <a:pPr marL="882650" marR="5715" indent="-228600">
              <a:lnSpc>
                <a:spcPts val="1450"/>
              </a:lnSpc>
              <a:spcBef>
                <a:spcPts val="40"/>
              </a:spcBef>
              <a:buAutoNum type="arabicPeriod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Realizar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higiene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utensilios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cocina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comedor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siguiendo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  </a:t>
            </a:r>
            <a:r>
              <a:rPr dirty="0" sz="1200" spc="-5">
                <a:latin typeface="Tahoma"/>
                <a:cs typeface="Tahoma"/>
              </a:rPr>
              <a:t>tres pasos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establecidos.</a:t>
            </a:r>
            <a:endParaRPr sz="1200">
              <a:latin typeface="Tahoma"/>
              <a:cs typeface="Tahoma"/>
            </a:endParaRPr>
          </a:p>
          <a:p>
            <a:pPr marL="882650" marR="6350" indent="-228600">
              <a:lnSpc>
                <a:spcPts val="1440"/>
              </a:lnSpc>
              <a:spcBef>
                <a:spcPts val="10"/>
              </a:spcBef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aprovisionamiento estable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equipos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productos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higiene 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manos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superficies.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ts val="1405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Desinfección del transporte que </a:t>
            </a:r>
            <a:r>
              <a:rPr dirty="0" sz="1200">
                <a:latin typeface="Tahoma"/>
                <a:cs typeface="Tahoma"/>
              </a:rPr>
              <a:t>acude a las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instalaciones.</a:t>
            </a:r>
            <a:endParaRPr sz="1200">
              <a:latin typeface="Tahoma"/>
              <a:cs typeface="Tahoma"/>
            </a:endParaRPr>
          </a:p>
          <a:p>
            <a:pPr marL="882650" marR="6350" indent="-228600">
              <a:lnSpc>
                <a:spcPct val="100800"/>
              </a:lnSpc>
              <a:buAutoNum type="arabicPeriod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el personal de higiene de </a:t>
            </a:r>
            <a:r>
              <a:rPr dirty="0" sz="1200" spc="-5">
                <a:latin typeface="Tahoma"/>
                <a:cs typeface="Tahoma"/>
              </a:rPr>
              <a:t>guantes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latex </a:t>
            </a:r>
            <a:r>
              <a:rPr dirty="0" sz="1200">
                <a:latin typeface="Tahoma"/>
                <a:cs typeface="Tahoma"/>
              </a:rPr>
              <a:t>/ </a:t>
            </a:r>
            <a:r>
              <a:rPr dirty="0" sz="1200" spc="-5">
                <a:latin typeface="Tahoma"/>
                <a:cs typeface="Tahoma"/>
              </a:rPr>
              <a:t>poliuretano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polietileno</a:t>
            </a:r>
            <a:r>
              <a:rPr dirty="0" sz="1200" spc="-20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  la </a:t>
            </a:r>
            <a:r>
              <a:rPr dirty="0" sz="1200" spc="-5">
                <a:latin typeface="Tahoma"/>
                <a:cs typeface="Tahoma"/>
              </a:rPr>
              <a:t>realización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ct val="1000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Exigir </a:t>
            </a:r>
            <a:r>
              <a:rPr dirty="0" sz="1200">
                <a:latin typeface="Tahoma"/>
                <a:cs typeface="Tahoma"/>
              </a:rPr>
              <a:t>el uso de </a:t>
            </a:r>
            <a:r>
              <a:rPr dirty="0" sz="1200" spc="-5">
                <a:latin typeface="Tahoma"/>
                <a:cs typeface="Tahoma"/>
              </a:rPr>
              <a:t>nasobuco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mascarilla desechable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transporte.</a:t>
            </a:r>
            <a:endParaRPr sz="1200">
              <a:latin typeface="Tahoma"/>
              <a:cs typeface="Tahoma"/>
            </a:endParaRPr>
          </a:p>
          <a:p>
            <a:pPr marL="882650" marR="9525" indent="-228600">
              <a:lnSpc>
                <a:spcPct val="1008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instalaciones turísticas el </a:t>
            </a:r>
            <a:r>
              <a:rPr dirty="0" sz="1200">
                <a:latin typeface="Tahoma"/>
                <a:cs typeface="Tahoma"/>
              </a:rPr>
              <a:t>uso del </a:t>
            </a:r>
            <a:r>
              <a:rPr dirty="0" sz="1200" spc="-5">
                <a:latin typeface="Tahoma"/>
                <a:cs typeface="Tahoma"/>
              </a:rPr>
              <a:t>nasobuco será estipulado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zonas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riesgo para los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trabajadores.</a:t>
            </a:r>
            <a:endParaRPr sz="1200">
              <a:latin typeface="Tahoma"/>
              <a:cs typeface="Tahoma"/>
            </a:endParaRPr>
          </a:p>
          <a:p>
            <a:pPr marL="882650" marR="7620" indent="-228600">
              <a:lnSpc>
                <a:spcPts val="1450"/>
              </a:lnSpc>
              <a:spcBef>
                <a:spcPts val="40"/>
              </a:spcBef>
              <a:buAutoNum type="arabicPeriod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Retirar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materiales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desinfectables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(revistas,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plegables  y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otros).</a:t>
            </a:r>
            <a:endParaRPr sz="1200">
              <a:latin typeface="Tahoma"/>
              <a:cs typeface="Tahoma"/>
            </a:endParaRPr>
          </a:p>
          <a:p>
            <a:pPr marL="882650" marR="5080" indent="-228600">
              <a:lnSpc>
                <a:spcPts val="1440"/>
              </a:lnSpc>
              <a:spcBef>
                <a:spcPts val="5"/>
              </a:spcBef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Establecer vigilancia clínico epidemiológica </a:t>
            </a:r>
            <a:r>
              <a:rPr dirty="0" sz="1200">
                <a:latin typeface="Tahoma"/>
                <a:cs typeface="Tahoma"/>
              </a:rPr>
              <a:t>durante la </a:t>
            </a:r>
            <a:r>
              <a:rPr dirty="0" sz="1200" spc="-5">
                <a:latin typeface="Tahoma"/>
                <a:cs typeface="Tahoma"/>
              </a:rPr>
              <a:t>estancia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turistas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partir 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turismo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presencia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médicos,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enfermeras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licenciados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  <a:p>
            <a:pPr marL="882650">
              <a:lnSpc>
                <a:spcPts val="1405"/>
              </a:lnSpc>
            </a:pPr>
            <a:r>
              <a:rPr dirty="0" sz="1200">
                <a:latin typeface="Tahoma"/>
                <a:cs typeface="Tahoma"/>
              </a:rPr>
              <a:t>higiene y </a:t>
            </a:r>
            <a:r>
              <a:rPr dirty="0" sz="1200" spc="-5">
                <a:latin typeface="Tahoma"/>
                <a:cs typeface="Tahoma"/>
              </a:rPr>
              <a:t>epidemiología,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10">
                <a:latin typeface="Tahoma"/>
                <a:cs typeface="Tahoma"/>
              </a:rPr>
              <a:t>24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horas.</a:t>
            </a:r>
            <a:endParaRPr sz="1200">
              <a:latin typeface="Tahoma"/>
              <a:cs typeface="Tahoma"/>
            </a:endParaRPr>
          </a:p>
          <a:p>
            <a:pPr marL="882650" marR="5715" indent="-228600">
              <a:lnSpc>
                <a:spcPct val="100800"/>
              </a:lnSpc>
              <a:buAutoNum type="arabicPeriod" startAt="21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Conformar equipos multidisciplinarios para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atención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hoteles </a:t>
            </a:r>
            <a:r>
              <a:rPr dirty="0" sz="1200">
                <a:latin typeface="Tahoma"/>
                <a:cs typeface="Tahoma"/>
              </a:rPr>
              <a:t>ante </a:t>
            </a:r>
            <a:r>
              <a:rPr dirty="0" sz="1200" spc="-15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aparición de eventos epidemiológicos, </a:t>
            </a:r>
            <a:r>
              <a:rPr dirty="0" sz="1200">
                <a:latin typeface="Tahoma"/>
                <a:cs typeface="Tahoma"/>
              </a:rPr>
              <a:t>con la </a:t>
            </a:r>
            <a:r>
              <a:rPr dirty="0" sz="1200" spc="-5">
                <a:latin typeface="Tahoma"/>
                <a:cs typeface="Tahoma"/>
              </a:rPr>
              <a:t>participación 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epidemiólogos.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4135" cy="8510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824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762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algn="just" marL="882650" marR="7620" indent="-228600">
              <a:lnSpc>
                <a:spcPts val="1450"/>
              </a:lnSpc>
              <a:spcBef>
                <a:spcPts val="45"/>
              </a:spcBef>
              <a:buAutoNum type="arabicPeriod" startAt="22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uso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piscinas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50% </a:t>
            </a:r>
            <a:r>
              <a:rPr dirty="0" sz="1200">
                <a:latin typeface="Tahoma"/>
                <a:cs typeface="Tahoma"/>
              </a:rPr>
              <a:t>de su capacidad, según los </a:t>
            </a:r>
            <a:r>
              <a:rPr dirty="0" sz="1200" spc="-5">
                <a:latin typeface="Tahoma"/>
                <a:cs typeface="Tahoma"/>
              </a:rPr>
              <a:t>estándares  establecidos en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norma cubana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441/2006.</a:t>
            </a:r>
            <a:endParaRPr sz="1200">
              <a:latin typeface="Tahoma"/>
              <a:cs typeface="Tahoma"/>
            </a:endParaRPr>
          </a:p>
          <a:p>
            <a:pPr algn="just" marL="882650" marR="10795" indent="-228600">
              <a:lnSpc>
                <a:spcPts val="1440"/>
              </a:lnSpc>
              <a:spcBef>
                <a:spcPts val="5"/>
              </a:spcBef>
              <a:buAutoNum type="arabicPeriod" startAt="22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Limitar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cantidad </a:t>
            </a:r>
            <a:r>
              <a:rPr dirty="0" sz="1200">
                <a:latin typeface="Tahoma"/>
                <a:cs typeface="Tahoma"/>
              </a:rPr>
              <a:t>de personas y los </a:t>
            </a:r>
            <a:r>
              <a:rPr dirty="0" sz="1200" spc="-5">
                <a:latin typeface="Tahoma"/>
                <a:cs typeface="Tahoma"/>
              </a:rPr>
              <a:t>espacios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 instalaciones gastronómicas 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turismo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tiendas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extrahoteleras,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manera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garantice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aislamiento</a:t>
            </a:r>
            <a:endParaRPr sz="1200">
              <a:latin typeface="Tahoma"/>
              <a:cs typeface="Tahoma"/>
            </a:endParaRPr>
          </a:p>
          <a:p>
            <a:pPr marL="882650">
              <a:lnSpc>
                <a:spcPts val="1405"/>
              </a:lnSpc>
            </a:pPr>
            <a:r>
              <a:rPr dirty="0" sz="1200" spc="-5">
                <a:latin typeface="Tahoma"/>
                <a:cs typeface="Tahoma"/>
              </a:rPr>
              <a:t>social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establecido.</a:t>
            </a:r>
            <a:endParaRPr sz="1200">
              <a:latin typeface="Tahoma"/>
              <a:cs typeface="Tahoma"/>
            </a:endParaRPr>
          </a:p>
          <a:p>
            <a:pPr algn="just" marL="882650" marR="11430" indent="-228600">
              <a:lnSpc>
                <a:spcPct val="100400"/>
              </a:lnSpc>
              <a:spcBef>
                <a:spcPts val="5"/>
              </a:spcBef>
              <a:buAutoNum type="arabicPeriod" startAt="24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Cumplimiento </a:t>
            </a:r>
            <a:r>
              <a:rPr dirty="0" sz="1200">
                <a:latin typeface="Tahoma"/>
                <a:cs typeface="Tahoma"/>
              </a:rPr>
              <a:t>de las normas de higiene y </a:t>
            </a:r>
            <a:r>
              <a:rPr dirty="0" sz="1200" spc="-5">
                <a:latin typeface="Tahoma"/>
                <a:cs typeface="Tahoma"/>
              </a:rPr>
              <a:t>seguridad establecidas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todos </a:t>
            </a:r>
            <a:r>
              <a:rPr dirty="0" sz="1200">
                <a:latin typeface="Tahoma"/>
                <a:cs typeface="Tahoma"/>
              </a:rPr>
              <a:t>los  </a:t>
            </a:r>
            <a:r>
              <a:rPr dirty="0" sz="1200" spc="-5">
                <a:latin typeface="Tahoma"/>
                <a:cs typeface="Tahoma"/>
              </a:rPr>
              <a:t>servicios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brindan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hoteles, incluyendo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SPA, </a:t>
            </a:r>
            <a:r>
              <a:rPr dirty="0" sz="1200">
                <a:latin typeface="Tahoma"/>
                <a:cs typeface="Tahoma"/>
              </a:rPr>
              <a:t>sauna, </a:t>
            </a:r>
            <a:r>
              <a:rPr dirty="0" sz="1200" spc="-5">
                <a:latin typeface="Tahoma"/>
                <a:cs typeface="Tahoma"/>
              </a:rPr>
              <a:t>tratamientos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belleza, masajes, servicios de tintorería </a:t>
            </a:r>
            <a:r>
              <a:rPr dirty="0" sz="1200">
                <a:latin typeface="Tahoma"/>
                <a:cs typeface="Tahoma"/>
              </a:rPr>
              <a:t>y baby - </a:t>
            </a:r>
            <a:r>
              <a:rPr dirty="0" sz="1200" spc="-5">
                <a:latin typeface="Tahoma"/>
                <a:cs typeface="Tahoma"/>
              </a:rPr>
              <a:t>club.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ct val="100000"/>
              </a:lnSpc>
              <a:spcBef>
                <a:spcPts val="5"/>
              </a:spcBef>
              <a:buAutoNum type="arabicPeriod" startAt="24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En los gimnasios se desinfecta los equipos cada vez que </a:t>
            </a:r>
            <a:r>
              <a:rPr dirty="0" sz="1200">
                <a:latin typeface="Tahoma"/>
                <a:cs typeface="Tahoma"/>
              </a:rPr>
              <a:t>son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usados.</a:t>
            </a:r>
            <a:endParaRPr sz="1200">
              <a:latin typeface="Tahoma"/>
              <a:cs typeface="Tahoma"/>
            </a:endParaRPr>
          </a:p>
          <a:p>
            <a:pPr algn="just" marL="882650" marR="6985" indent="-228600">
              <a:lnSpc>
                <a:spcPct val="100600"/>
              </a:lnSpc>
              <a:buAutoNum type="arabicPeriod" startAt="24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Exigir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estricto cumplimiento </a:t>
            </a:r>
            <a:r>
              <a:rPr dirty="0" sz="1200">
                <a:latin typeface="Tahoma"/>
                <a:cs typeface="Tahoma"/>
              </a:rPr>
              <a:t>de lo </a:t>
            </a:r>
            <a:r>
              <a:rPr dirty="0" sz="1200" spc="-5">
                <a:latin typeface="Tahoma"/>
                <a:cs typeface="Tahoma"/>
              </a:rPr>
              <a:t>dispuesto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Reglamento Sanitario  Internacional, con énfasis en las medidas de precaución universal, incineración de 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desechos sólidos, tratamiento sanitario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disposición final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residuales  líquidos.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ctr" marR="3329304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VIII.2.- Medidas del</a:t>
            </a:r>
            <a:r>
              <a:rPr dirty="0" sz="1200" spc="-2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MINTUR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882650" marR="9525" indent="-228600">
              <a:lnSpc>
                <a:spcPct val="1000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Estabilidad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brigadas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por turno, minimizando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cambios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rotaciones.</a:t>
            </a:r>
            <a:endParaRPr sz="1200">
              <a:latin typeface="Tahoma"/>
              <a:cs typeface="Tahoma"/>
            </a:endParaRPr>
          </a:p>
          <a:p>
            <a:pPr algn="just" marL="882650" marR="10795" indent="-228600">
              <a:lnSpc>
                <a:spcPct val="10080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Limitación </a:t>
            </a:r>
            <a:r>
              <a:rPr dirty="0" sz="1200">
                <a:latin typeface="Tahoma"/>
                <a:cs typeface="Tahoma"/>
              </a:rPr>
              <a:t>del uso del </a:t>
            </a:r>
            <a:r>
              <a:rPr dirty="0" sz="1200" spc="-5">
                <a:latin typeface="Tahoma"/>
                <a:cs typeface="Tahoma"/>
              </a:rPr>
              <a:t>uniforme </a:t>
            </a:r>
            <a:r>
              <a:rPr dirty="0" sz="1200">
                <a:latin typeface="Tahoma"/>
                <a:cs typeface="Tahoma"/>
              </a:rPr>
              <a:t>y los </a:t>
            </a:r>
            <a:r>
              <a:rPr dirty="0" sz="1200" spc="-5">
                <a:latin typeface="Tahoma"/>
                <a:cs typeface="Tahoma"/>
              </a:rPr>
              <a:t>zapatos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área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y su </a:t>
            </a:r>
            <a:r>
              <a:rPr dirty="0" sz="1200" spc="-5">
                <a:latin typeface="Tahoma"/>
                <a:cs typeface="Tahoma"/>
              </a:rPr>
              <a:t>higienización  </a:t>
            </a:r>
            <a:r>
              <a:rPr dirty="0" sz="1200">
                <a:latin typeface="Tahoma"/>
                <a:cs typeface="Tahoma"/>
              </a:rPr>
              <a:t>después </a:t>
            </a:r>
            <a:r>
              <a:rPr dirty="0" sz="1200" spc="-5">
                <a:latin typeface="Tahoma"/>
                <a:cs typeface="Tahoma"/>
              </a:rPr>
              <a:t>de cada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algn="just" marL="882650" marR="5080" indent="-228600">
              <a:lnSpc>
                <a:spcPts val="1450"/>
              </a:lnSpc>
              <a:spcBef>
                <a:spcPts val="40"/>
              </a:spcBef>
              <a:buAutoNum type="arabicPeriod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Reducir al 50 % la </a:t>
            </a:r>
            <a:r>
              <a:rPr dirty="0" sz="1200" spc="-5">
                <a:latin typeface="Tahoma"/>
                <a:cs typeface="Tahoma"/>
              </a:rPr>
              <a:t>capacidad máxima </a:t>
            </a:r>
            <a:r>
              <a:rPr dirty="0" sz="1200">
                <a:latin typeface="Tahoma"/>
                <a:cs typeface="Tahoma"/>
              </a:rPr>
              <a:t>permisible en los </a:t>
            </a:r>
            <a:r>
              <a:rPr dirty="0" sz="1200" spc="-5">
                <a:latin typeface="Tahoma"/>
                <a:cs typeface="Tahoma"/>
              </a:rPr>
              <a:t>ascensores, </a:t>
            </a:r>
            <a:r>
              <a:rPr dirty="0" sz="1200">
                <a:latin typeface="Tahoma"/>
                <a:cs typeface="Tahoma"/>
              </a:rPr>
              <a:t>así </a:t>
            </a:r>
            <a:r>
              <a:rPr dirty="0" sz="1200" spc="-5">
                <a:latin typeface="Tahoma"/>
                <a:cs typeface="Tahoma"/>
              </a:rPr>
              <a:t>como  </a:t>
            </a:r>
            <a:r>
              <a:rPr dirty="0" sz="1200">
                <a:latin typeface="Tahoma"/>
                <a:cs typeface="Tahoma"/>
              </a:rPr>
              <a:t>mantener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>
                <a:latin typeface="Tahoma"/>
                <a:cs typeface="Tahoma"/>
              </a:rPr>
              <a:t>higiene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su interior, </a:t>
            </a:r>
            <a:r>
              <a:rPr dirty="0" sz="1200" spc="-5">
                <a:latin typeface="Tahoma"/>
                <a:cs typeface="Tahoma"/>
              </a:rPr>
              <a:t>realizando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limpieza con </a:t>
            </a:r>
            <a:r>
              <a:rPr dirty="0" sz="1200">
                <a:latin typeface="Tahoma"/>
                <a:cs typeface="Tahoma"/>
              </a:rPr>
              <a:t>agua y </a:t>
            </a:r>
            <a:r>
              <a:rPr dirty="0" sz="1200" spc="-5">
                <a:latin typeface="Tahoma"/>
                <a:cs typeface="Tahoma"/>
              </a:rPr>
              <a:t>detergente,  </a:t>
            </a:r>
            <a:r>
              <a:rPr dirty="0" sz="1200">
                <a:latin typeface="Tahoma"/>
                <a:cs typeface="Tahoma"/>
              </a:rPr>
              <a:t>incluyendo </a:t>
            </a:r>
            <a:r>
              <a:rPr dirty="0" sz="1200" spc="-5">
                <a:latin typeface="Tahoma"/>
                <a:cs typeface="Tahoma"/>
              </a:rPr>
              <a:t>las puertas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botones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funcionamiento. </a:t>
            </a:r>
            <a:r>
              <a:rPr dirty="0" sz="1200">
                <a:latin typeface="Tahoma"/>
                <a:cs typeface="Tahoma"/>
              </a:rPr>
              <a:t>Se deben </a:t>
            </a:r>
            <a:r>
              <a:rPr dirty="0" sz="1200" spc="-5">
                <a:latin typeface="Tahoma"/>
                <a:cs typeface="Tahoma"/>
              </a:rPr>
              <a:t>desinfectar al  </a:t>
            </a:r>
            <a:r>
              <a:rPr dirty="0" sz="1200">
                <a:latin typeface="Tahoma"/>
                <a:cs typeface="Tahoma"/>
              </a:rPr>
              <a:t>menos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vez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día,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utilizando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solución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hipoclorito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0.5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%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alcohol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70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%.</a:t>
            </a:r>
            <a:endParaRPr sz="1200">
              <a:latin typeface="Tahoma"/>
              <a:cs typeface="Tahoma"/>
            </a:endParaRPr>
          </a:p>
          <a:p>
            <a:pPr algn="just" marL="882650" indent="-228600">
              <a:lnSpc>
                <a:spcPts val="1390"/>
              </a:lnSpc>
              <a:buAutoNum type="arabi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Distanciamiento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social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1.5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metros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todas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labores,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evitando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endParaRPr sz="1200">
              <a:latin typeface="Tahoma"/>
              <a:cs typeface="Tahoma"/>
            </a:endParaRPr>
          </a:p>
          <a:p>
            <a:pPr marL="882650" marR="8890">
              <a:lnSpc>
                <a:spcPct val="1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físico.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lugares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donde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posible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establecerán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medidas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con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utilización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medios de protección, barreras de delimitación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rediseño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procesos.</a:t>
            </a:r>
            <a:endParaRPr sz="1200">
              <a:latin typeface="Tahoma"/>
              <a:cs typeface="Tahoma"/>
            </a:endParaRPr>
          </a:p>
          <a:p>
            <a:pPr algn="just" marL="882650" marR="8255" indent="-228600">
              <a:lnSpc>
                <a:spcPts val="1450"/>
              </a:lnSpc>
              <a:spcBef>
                <a:spcPts val="40"/>
              </a:spcBef>
              <a:buAutoNum type="arabicPeriod" startAt="5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Potenciar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digitalización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procesos en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intervienen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  </a:t>
            </a:r>
            <a:r>
              <a:rPr dirty="0" sz="1200">
                <a:latin typeface="Tahoma"/>
                <a:cs typeface="Tahoma"/>
              </a:rPr>
              <a:t>personal </a:t>
            </a:r>
            <a:r>
              <a:rPr dirty="0" sz="1200" spc="-5">
                <a:latin typeface="Tahoma"/>
                <a:cs typeface="Tahoma"/>
              </a:rPr>
              <a:t>(check </a:t>
            </a:r>
            <a:r>
              <a:rPr dirty="0" sz="1200">
                <a:latin typeface="Tahoma"/>
                <a:cs typeface="Tahoma"/>
              </a:rPr>
              <a:t>in, </a:t>
            </a:r>
            <a:r>
              <a:rPr dirty="0" sz="1200" spc="-5">
                <a:latin typeface="Tahoma"/>
                <a:cs typeface="Tahoma"/>
              </a:rPr>
              <a:t>check out, menús, reservas,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otros.)</a:t>
            </a:r>
            <a:endParaRPr sz="1200">
              <a:latin typeface="Tahoma"/>
              <a:cs typeface="Tahoma"/>
            </a:endParaRPr>
          </a:p>
          <a:p>
            <a:pPr algn="just" marL="882650" marR="6985" indent="-228600">
              <a:lnSpc>
                <a:spcPts val="1440"/>
              </a:lnSpc>
              <a:spcBef>
                <a:spcPts val="10"/>
              </a:spcBef>
              <a:buAutoNum type="arabicPeriod" startAt="5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Reabrir gradualmente las ventas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confecciones, calzado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otros en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cadenas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tiendas, considerar </a:t>
            </a:r>
            <a:r>
              <a:rPr dirty="0" sz="1200">
                <a:latin typeface="Tahoma"/>
                <a:cs typeface="Tahoma"/>
              </a:rPr>
              <a:t>inventarios y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aseguramientos.</a:t>
            </a:r>
            <a:endParaRPr sz="1200">
              <a:latin typeface="Tahoma"/>
              <a:cs typeface="Tahoma"/>
            </a:endParaRPr>
          </a:p>
          <a:p>
            <a:pPr algn="just" marL="882650" marR="12065" indent="-228600">
              <a:lnSpc>
                <a:spcPts val="1450"/>
              </a:lnSpc>
              <a:buAutoNum type="arabicPeriod" startAt="5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Potenciar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funcionamiento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unidades gastronómicas </a:t>
            </a:r>
            <a:r>
              <a:rPr dirty="0" sz="1200" spc="-10">
                <a:latin typeface="Tahoma"/>
                <a:cs typeface="Tahoma"/>
              </a:rPr>
              <a:t>como </a:t>
            </a:r>
            <a:r>
              <a:rPr dirty="0" sz="1200" spc="-5">
                <a:latin typeface="Tahoma"/>
                <a:cs typeface="Tahoma"/>
              </a:rPr>
              <a:t>fondas, con  comida de </a:t>
            </a:r>
            <a:r>
              <a:rPr dirty="0" sz="1200">
                <a:latin typeface="Tahoma"/>
                <a:cs typeface="Tahoma"/>
              </a:rPr>
              <a:t>línea </a:t>
            </a:r>
            <a:r>
              <a:rPr dirty="0" sz="1200" spc="-5">
                <a:latin typeface="Tahoma"/>
                <a:cs typeface="Tahoma"/>
              </a:rPr>
              <a:t>económica para llevar </a:t>
            </a:r>
            <a:r>
              <a:rPr dirty="0" sz="1200">
                <a:latin typeface="Tahoma"/>
                <a:cs typeface="Tahoma"/>
              </a:rPr>
              <a:t>y 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domicilio.</a:t>
            </a:r>
            <a:endParaRPr sz="1200">
              <a:latin typeface="Tahoma"/>
              <a:cs typeface="Tahoma"/>
            </a:endParaRPr>
          </a:p>
          <a:p>
            <a:pPr algn="just" marL="882650" marR="6350" indent="-228600">
              <a:lnSpc>
                <a:spcPts val="1440"/>
              </a:lnSpc>
              <a:spcBef>
                <a:spcPts val="5"/>
              </a:spcBef>
              <a:buAutoNum type="arabicPeriod" startAt="5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Revisar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ajustar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Plan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Mantenimiento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redefinir 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frecuencia de las acciones de limpieza con énfasis en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sistemas.</a:t>
            </a:r>
            <a:endParaRPr sz="1200">
              <a:latin typeface="Tahoma"/>
              <a:cs typeface="Tahoma"/>
            </a:endParaRPr>
          </a:p>
          <a:p>
            <a:pPr algn="just" marL="882650" marR="8890" indent="-228600">
              <a:lnSpc>
                <a:spcPts val="1450"/>
              </a:lnSpc>
              <a:buAutoNum type="arabicPeriod" startAt="5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Prohibición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acceso</a:t>
            </a:r>
            <a:r>
              <a:rPr dirty="0" sz="1200" spc="-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personal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ajeno</a:t>
            </a:r>
            <a:r>
              <a:rPr dirty="0" sz="1200" spc="-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instalación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sin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registro,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control 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cumplimiento de los protocolos de </a:t>
            </a:r>
            <a:r>
              <a:rPr dirty="0" sz="1200">
                <a:latin typeface="Tahoma"/>
                <a:cs typeface="Tahoma"/>
              </a:rPr>
              <a:t>higiene y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ts val="1395"/>
              </a:lnSpc>
              <a:buAutoNum type="arabicPeriod" startAt="5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Escalonamiento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horarios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baños,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taquillas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comedor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obrero</a:t>
            </a:r>
            <a:endParaRPr sz="1200">
              <a:latin typeface="Tahoma"/>
              <a:cs typeface="Tahoma"/>
            </a:endParaRPr>
          </a:p>
          <a:p>
            <a:pPr marL="882650">
              <a:lnSpc>
                <a:spcPct val="100000"/>
              </a:lnSpc>
              <a:spcBef>
                <a:spcPts val="15"/>
              </a:spcBef>
            </a:pP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distanciamiento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establecido.</a:t>
            </a:r>
            <a:endParaRPr sz="1200">
              <a:latin typeface="Tahoma"/>
              <a:cs typeface="Tahoma"/>
            </a:endParaRPr>
          </a:p>
          <a:p>
            <a:pPr algn="just" marL="882650" marR="6350" indent="-228600">
              <a:lnSpc>
                <a:spcPct val="100600"/>
              </a:lnSpc>
              <a:buAutoNum type="arabicPeriod" startAt="11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Definir </a:t>
            </a:r>
            <a:r>
              <a:rPr dirty="0" sz="1200">
                <a:latin typeface="Tahoma"/>
                <a:cs typeface="Tahoma"/>
              </a:rPr>
              <a:t>y dar a </a:t>
            </a:r>
            <a:r>
              <a:rPr dirty="0" sz="1200" spc="-5">
                <a:latin typeface="Tahoma"/>
                <a:cs typeface="Tahoma"/>
              </a:rPr>
              <a:t>conocer </a:t>
            </a:r>
            <a:r>
              <a:rPr dirty="0" sz="1200">
                <a:latin typeface="Tahoma"/>
                <a:cs typeface="Tahoma"/>
              </a:rPr>
              <a:t>la alta </a:t>
            </a:r>
            <a:r>
              <a:rPr dirty="0" sz="1200" spc="-5">
                <a:latin typeface="Tahoma"/>
                <a:cs typeface="Tahoma"/>
              </a:rPr>
              <a:t>responsabilidad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trabajador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declarar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presencia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síntomas respiratorios, </a:t>
            </a:r>
            <a:r>
              <a:rPr dirty="0" sz="1200">
                <a:latin typeface="Tahoma"/>
                <a:cs typeface="Tahoma"/>
              </a:rPr>
              <a:t>así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obligatoriedad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cumplimiento 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medidas higiénico sanitarias </a:t>
            </a:r>
            <a:r>
              <a:rPr dirty="0" sz="1200">
                <a:latin typeface="Tahoma"/>
                <a:cs typeface="Tahoma"/>
              </a:rPr>
              <a:t>y de </a:t>
            </a:r>
            <a:r>
              <a:rPr dirty="0" sz="1200" spc="-5">
                <a:latin typeface="Tahoma"/>
                <a:cs typeface="Tahoma"/>
              </a:rPr>
              <a:t>distanciamiento establecidas </a:t>
            </a:r>
            <a:r>
              <a:rPr dirty="0" sz="1200">
                <a:latin typeface="Tahoma"/>
                <a:cs typeface="Tahoma"/>
              </a:rPr>
              <a:t>en el país y  las </a:t>
            </a:r>
            <a:r>
              <a:rPr dirty="0" sz="1200" spc="-5">
                <a:latin typeface="Tahoma"/>
                <a:cs typeface="Tahoma"/>
              </a:rPr>
              <a:t>consecuencias laborales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penales por su</a:t>
            </a:r>
            <a:r>
              <a:rPr dirty="0" sz="1200">
                <a:latin typeface="Tahoma"/>
                <a:cs typeface="Tahoma"/>
              </a:rPr>
              <a:t> incumplimiento.</a:t>
            </a:r>
            <a:endParaRPr sz="1200">
              <a:latin typeface="Tahoma"/>
              <a:cs typeface="Tahoma"/>
            </a:endParaRPr>
          </a:p>
          <a:p>
            <a:pPr algn="just" marL="882650" marR="8255" indent="-228600">
              <a:lnSpc>
                <a:spcPct val="100000"/>
              </a:lnSpc>
              <a:spcBef>
                <a:spcPts val="5"/>
              </a:spcBef>
              <a:buAutoNum type="arabicPeriod" startAt="11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Deseñar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desarrollar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Programa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certificación “TURISMO </a:t>
            </a:r>
            <a:r>
              <a:rPr dirty="0" sz="1200">
                <a:latin typeface="Tahoma"/>
                <a:cs typeface="Tahoma"/>
              </a:rPr>
              <a:t>MÁS </a:t>
            </a:r>
            <a:r>
              <a:rPr dirty="0" sz="1200" spc="-5">
                <a:latin typeface="Tahoma"/>
                <a:cs typeface="Tahoma"/>
              </a:rPr>
              <a:t>HIGIÉNICO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SEGURO” (T+HS)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todos los servicios en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sector del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turismo.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941577"/>
            <a:ext cx="5997575" cy="7936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VIII.3.- PRIMERA</a:t>
            </a:r>
            <a:r>
              <a:rPr dirty="0" sz="1200" spc="-5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FASE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CARACTERISTICAS: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731520" marR="5080" indent="-178435">
              <a:lnSpc>
                <a:spcPct val="100400"/>
              </a:lnSpc>
              <a:buAutoNum type="alphaLcPeriod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abren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restituyen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parcialmente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grupo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actividades,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manera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  </a:t>
            </a:r>
            <a:r>
              <a:rPr dirty="0" sz="1200">
                <a:latin typeface="Tahoma"/>
                <a:cs typeface="Tahoma"/>
              </a:rPr>
              <a:t>permita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evaluar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comportamientos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y,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sobre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todo,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manteniendo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regulaciones 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restricciones, </a:t>
            </a:r>
            <a:r>
              <a:rPr dirty="0" sz="1200">
                <a:latin typeface="Tahoma"/>
                <a:cs typeface="Tahoma"/>
              </a:rPr>
              <a:t>incluso </a:t>
            </a:r>
            <a:r>
              <a:rPr dirty="0" sz="1200" spc="-5">
                <a:latin typeface="Tahoma"/>
                <a:cs typeface="Tahoma"/>
              </a:rPr>
              <a:t>aislamiento total de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vulnerables.</a:t>
            </a:r>
            <a:endParaRPr sz="1200">
              <a:latin typeface="Tahoma"/>
              <a:cs typeface="Tahoma"/>
            </a:endParaRPr>
          </a:p>
          <a:p>
            <a:pPr algn="just" marL="731520" marR="6350" indent="-178435">
              <a:lnSpc>
                <a:spcPct val="100400"/>
              </a:lnSpc>
              <a:spcBef>
                <a:spcPts val="5"/>
              </a:spcBef>
              <a:buAutoNum type="alphaLcPeriod"/>
              <a:tabLst>
                <a:tab pos="732155" algn="l"/>
              </a:tabLst>
            </a:pPr>
            <a:r>
              <a:rPr dirty="0" sz="1200" spc="-5">
                <a:latin typeface="Tahoma"/>
                <a:cs typeface="Tahoma"/>
              </a:rPr>
              <a:t>Comienza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operación turística limitada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mercado </a:t>
            </a:r>
            <a:r>
              <a:rPr dirty="0" sz="1200">
                <a:latin typeface="Tahoma"/>
                <a:cs typeface="Tahoma"/>
              </a:rPr>
              <a:t>interno. Se </a:t>
            </a:r>
            <a:r>
              <a:rPr dirty="0" sz="1200" spc="-5">
                <a:latin typeface="Tahoma"/>
                <a:cs typeface="Tahoma"/>
              </a:rPr>
              <a:t>inicia </a:t>
            </a:r>
            <a:r>
              <a:rPr dirty="0" sz="120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operación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instalaciones </a:t>
            </a:r>
            <a:r>
              <a:rPr dirty="0" sz="1200">
                <a:latin typeface="Tahoma"/>
                <a:cs typeface="Tahoma"/>
              </a:rPr>
              <a:t>de Campismo, </a:t>
            </a:r>
            <a:r>
              <a:rPr dirty="0" sz="1200" spc="-5">
                <a:latin typeface="Tahoma"/>
                <a:cs typeface="Tahoma"/>
              </a:rPr>
              <a:t>Islazul, Cubanacan, Gran Caribe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Gaviota,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correspondencia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demanda </a:t>
            </a:r>
            <a:r>
              <a:rPr dirty="0" sz="1200" spc="-10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polos turísticos</a:t>
            </a:r>
            <a:r>
              <a:rPr dirty="0" sz="1200" spc="-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autorizados.</a:t>
            </a:r>
            <a:endParaRPr sz="1200">
              <a:latin typeface="Tahoma"/>
              <a:cs typeface="Tahoma"/>
            </a:endParaRPr>
          </a:p>
          <a:p>
            <a:pPr marL="731520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obligatorio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nasobuco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todas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actividades.</a:t>
            </a:r>
            <a:endParaRPr sz="1200">
              <a:latin typeface="Tahoma"/>
              <a:cs typeface="Tahoma"/>
            </a:endParaRPr>
          </a:p>
          <a:p>
            <a:pPr algn="just" marL="731520" marR="5080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activan las agencias </a:t>
            </a:r>
            <a:r>
              <a:rPr dirty="0" sz="1200">
                <a:latin typeface="Tahoma"/>
                <a:cs typeface="Tahoma"/>
              </a:rPr>
              <a:t>de viajes y las </a:t>
            </a:r>
            <a:r>
              <a:rPr dirty="0" sz="1200" spc="-5">
                <a:latin typeface="Tahoma"/>
                <a:cs typeface="Tahoma"/>
              </a:rPr>
              <a:t>empresas transportistas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garantizar 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servicios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10">
                <a:latin typeface="Tahoma"/>
                <a:cs typeface="Tahoma"/>
              </a:rPr>
              <a:t>mercado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interno.</a:t>
            </a:r>
            <a:endParaRPr sz="1200">
              <a:latin typeface="Tahoma"/>
              <a:cs typeface="Tahoma"/>
            </a:endParaRPr>
          </a:p>
          <a:p>
            <a:pPr algn="just" marL="731520" marR="5080" indent="-178435">
              <a:lnSpc>
                <a:spcPct val="100800"/>
              </a:lnSpc>
              <a:buAutoNum type="alphaLcPeriod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incorporan nuevos estándares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garantizan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seguridad,  minimizando el contagio </a:t>
            </a:r>
            <a:r>
              <a:rPr dirty="0" sz="1200">
                <a:latin typeface="Tahoma"/>
                <a:cs typeface="Tahoma"/>
              </a:rPr>
              <a:t>de 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enfermedad.</a:t>
            </a:r>
            <a:endParaRPr sz="1200">
              <a:latin typeface="Tahoma"/>
              <a:cs typeface="Tahoma"/>
            </a:endParaRPr>
          </a:p>
          <a:p>
            <a:pPr marL="731520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732155" algn="l"/>
              </a:tabLst>
            </a:pPr>
            <a:r>
              <a:rPr dirty="0" sz="1200" spc="-5">
                <a:latin typeface="Tahoma"/>
                <a:cs typeface="Tahoma"/>
              </a:rPr>
              <a:t>Restitución de los servicios cumpliendo los protocolos de </a:t>
            </a:r>
            <a:r>
              <a:rPr dirty="0" sz="1200">
                <a:latin typeface="Tahoma"/>
                <a:cs typeface="Tahoma"/>
              </a:rPr>
              <a:t>higiene y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seguridad.</a:t>
            </a:r>
            <a:endParaRPr sz="1200">
              <a:latin typeface="Tahoma"/>
              <a:cs typeface="Tahoma"/>
            </a:endParaRPr>
          </a:p>
          <a:p>
            <a:pPr algn="just" marL="731520" marR="7620" indent="-178435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actividad extrahotelera (servicios gastronómicos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tiendas)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activa  cumpliendo </a:t>
            </a:r>
            <a:r>
              <a:rPr dirty="0" sz="1200">
                <a:latin typeface="Tahoma"/>
                <a:cs typeface="Tahoma"/>
              </a:rPr>
              <a:t>las normas de </a:t>
            </a:r>
            <a:r>
              <a:rPr dirty="0" sz="1200" spc="-5">
                <a:latin typeface="Tahoma"/>
                <a:cs typeface="Tahoma"/>
              </a:rPr>
              <a:t>distanciamiento </a:t>
            </a:r>
            <a:r>
              <a:rPr dirty="0" sz="1200">
                <a:latin typeface="Tahoma"/>
                <a:cs typeface="Tahoma"/>
              </a:rPr>
              <a:t>y el </a:t>
            </a:r>
            <a:r>
              <a:rPr dirty="0" sz="1200" spc="-5">
                <a:latin typeface="Tahoma"/>
                <a:cs typeface="Tahoma"/>
              </a:rPr>
              <a:t>protocolo </a:t>
            </a:r>
            <a:r>
              <a:rPr dirty="0" sz="1200">
                <a:latin typeface="Tahoma"/>
                <a:cs typeface="Tahoma"/>
              </a:rPr>
              <a:t>de higiene y  </a:t>
            </a:r>
            <a:r>
              <a:rPr dirty="0" sz="1200" spc="-5">
                <a:latin typeface="Tahoma"/>
                <a:cs typeface="Tahoma"/>
              </a:rPr>
              <a:t>seguridad.</a:t>
            </a:r>
            <a:endParaRPr sz="1200">
              <a:latin typeface="Tahoma"/>
              <a:cs typeface="Tahoma"/>
            </a:endParaRPr>
          </a:p>
          <a:p>
            <a:pPr marL="731520" indent="-178435">
              <a:lnSpc>
                <a:spcPts val="1390"/>
              </a:lnSpc>
              <a:buAutoNum type="alphaLcPeriod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activan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agencias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viajes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buró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turismo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comercialización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marL="731520">
              <a:lnSpc>
                <a:spcPct val="100000"/>
              </a:lnSpc>
              <a:spcBef>
                <a:spcPts val="15"/>
              </a:spcBef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productos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turísticos.</a:t>
            </a:r>
            <a:endParaRPr sz="1200">
              <a:latin typeface="Tahoma"/>
              <a:cs typeface="Tahoma"/>
            </a:endParaRPr>
          </a:p>
          <a:p>
            <a:pPr algn="just" marL="731520" marR="9525" indent="-178435">
              <a:lnSpc>
                <a:spcPct val="100400"/>
              </a:lnSpc>
              <a:spcBef>
                <a:spcPts val="5"/>
              </a:spcBef>
              <a:buAutoNum type="alphaLcPeriod" startAt="9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hoteles operarán con todos </a:t>
            </a:r>
            <a:r>
              <a:rPr dirty="0" sz="1200">
                <a:latin typeface="Tahoma"/>
                <a:cs typeface="Tahoma"/>
              </a:rPr>
              <a:t>sus </a:t>
            </a:r>
            <a:r>
              <a:rPr dirty="0" sz="1200" spc="-5">
                <a:latin typeface="Tahoma"/>
                <a:cs typeface="Tahoma"/>
              </a:rPr>
              <a:t>servicios, con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ocupación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hasta </a:t>
            </a:r>
            <a:r>
              <a:rPr dirty="0" sz="1200">
                <a:latin typeface="Tahoma"/>
                <a:cs typeface="Tahoma"/>
              </a:rPr>
              <a:t>un  60%, en </a:t>
            </a:r>
            <a:r>
              <a:rPr dirty="0" sz="1200" spc="-5">
                <a:latin typeface="Tahoma"/>
                <a:cs typeface="Tahoma"/>
              </a:rPr>
              <a:t>función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características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cada instalación, siempre </a:t>
            </a:r>
            <a:r>
              <a:rPr dirty="0" sz="1200">
                <a:latin typeface="Tahoma"/>
                <a:cs typeface="Tahoma"/>
              </a:rPr>
              <a:t>que se  </a:t>
            </a:r>
            <a:r>
              <a:rPr dirty="0" sz="1200" spc="-5">
                <a:latin typeface="Tahoma"/>
                <a:cs typeface="Tahoma"/>
              </a:rPr>
              <a:t>asegure el distanciamiento físico en todas </a:t>
            </a:r>
            <a:r>
              <a:rPr dirty="0" sz="1200" spc="0">
                <a:latin typeface="Tahoma"/>
                <a:cs typeface="Tahoma"/>
              </a:rPr>
              <a:t>las </a:t>
            </a:r>
            <a:r>
              <a:rPr dirty="0" sz="1200">
                <a:latin typeface="Tahoma"/>
                <a:cs typeface="Tahoma"/>
              </a:rPr>
              <a:t>áreas.</a:t>
            </a:r>
            <a:endParaRPr sz="1200">
              <a:latin typeface="Tahoma"/>
              <a:cs typeface="Tahoma"/>
            </a:endParaRPr>
          </a:p>
          <a:p>
            <a:pPr algn="just" marL="731520" marR="8255" indent="-178435">
              <a:lnSpc>
                <a:spcPct val="100400"/>
              </a:lnSpc>
              <a:spcBef>
                <a:spcPts val="5"/>
              </a:spcBef>
              <a:buAutoNum type="alphaLcPeriod" startAt="9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servicios extrahoteleros abren con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ocupación </a:t>
            </a:r>
            <a:r>
              <a:rPr dirty="0" sz="1200">
                <a:latin typeface="Tahoma"/>
                <a:cs typeface="Tahoma"/>
              </a:rPr>
              <a:t>entre un 40 y un 50%,  </a:t>
            </a:r>
            <a:r>
              <a:rPr dirty="0" sz="1200" spc="-5">
                <a:latin typeface="Tahoma"/>
                <a:cs typeface="Tahoma"/>
              </a:rPr>
              <a:t>cumpliendo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distanciamiento </a:t>
            </a:r>
            <a:r>
              <a:rPr dirty="0" sz="1200">
                <a:latin typeface="Tahoma"/>
                <a:cs typeface="Tahoma"/>
              </a:rPr>
              <a:t>y el </a:t>
            </a:r>
            <a:r>
              <a:rPr dirty="0" sz="1200" spc="-5">
                <a:latin typeface="Tahoma"/>
                <a:cs typeface="Tahoma"/>
              </a:rPr>
              <a:t>protocolo </a:t>
            </a:r>
            <a:r>
              <a:rPr dirty="0" sz="1200">
                <a:latin typeface="Tahoma"/>
                <a:cs typeface="Tahoma"/>
              </a:rPr>
              <a:t>de higiene y  </a:t>
            </a:r>
            <a:r>
              <a:rPr dirty="0" sz="1200" spc="-5">
                <a:latin typeface="Tahoma"/>
                <a:cs typeface="Tahoma"/>
              </a:rPr>
              <a:t>seguridad.</a:t>
            </a:r>
            <a:endParaRPr sz="1200">
              <a:latin typeface="Tahoma"/>
              <a:cs typeface="Tahoma"/>
            </a:endParaRPr>
          </a:p>
          <a:p>
            <a:pPr marL="731520" indent="-178435">
              <a:lnSpc>
                <a:spcPct val="100000"/>
              </a:lnSpc>
              <a:spcBef>
                <a:spcPts val="10"/>
              </a:spcBef>
              <a:buAutoNum type="alphaLcPeriod" startAt="9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No se activa </a:t>
            </a:r>
            <a:r>
              <a:rPr dirty="0" sz="1200" spc="-5">
                <a:latin typeface="Tahoma"/>
                <a:cs typeface="Tahoma"/>
              </a:rPr>
              <a:t>el servicio de renta 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autos.</a:t>
            </a:r>
            <a:endParaRPr sz="1200">
              <a:latin typeface="Tahoma"/>
              <a:cs typeface="Tahoma"/>
            </a:endParaRPr>
          </a:p>
          <a:p>
            <a:pPr algn="just" marL="731520" marR="6985" indent="-178435">
              <a:lnSpc>
                <a:spcPct val="100000"/>
              </a:lnSpc>
              <a:spcBef>
                <a:spcPts val="10"/>
              </a:spcBef>
              <a:buAutoNum type="alphaLcPeriod" startAt="9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transportación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empresas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turísticas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para 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los campistas con </a:t>
            </a:r>
            <a:r>
              <a:rPr dirty="0" sz="1200">
                <a:latin typeface="Tahoma"/>
                <a:cs typeface="Tahoma"/>
              </a:rPr>
              <a:t>los Ómnibus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Escolares.</a:t>
            </a:r>
            <a:endParaRPr sz="1200">
              <a:latin typeface="Tahoma"/>
              <a:cs typeface="Tahoma"/>
            </a:endParaRPr>
          </a:p>
          <a:p>
            <a:pPr algn="just" marL="731520" marR="6350" indent="-178435">
              <a:lnSpc>
                <a:spcPct val="100800"/>
              </a:lnSpc>
              <a:buAutoNum type="alphaLcPeriod" startAt="9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realizarán excursiones locales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turismo </a:t>
            </a:r>
            <a:r>
              <a:rPr dirty="0" sz="1200">
                <a:latin typeface="Tahoma"/>
                <a:cs typeface="Tahoma"/>
              </a:rPr>
              <a:t>interno, </a:t>
            </a:r>
            <a:r>
              <a:rPr dirty="0" sz="1200" spc="-5">
                <a:latin typeface="Tahoma"/>
                <a:cs typeface="Tahoma"/>
              </a:rPr>
              <a:t>fundamentalmente,  cumpliendo protocolos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distanciamiento físico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seguridad.</a:t>
            </a:r>
            <a:endParaRPr sz="1200">
              <a:latin typeface="Tahoma"/>
              <a:cs typeface="Tahoma"/>
            </a:endParaRPr>
          </a:p>
          <a:p>
            <a:pPr algn="just" marL="731520" marR="9525" indent="-178435">
              <a:lnSpc>
                <a:spcPct val="100000"/>
              </a:lnSpc>
              <a:spcBef>
                <a:spcPts val="15"/>
              </a:spcBef>
              <a:buAutoNum type="alphaLcPeriod" startAt="9"/>
              <a:tabLst>
                <a:tab pos="732155" algn="l"/>
              </a:tabLst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servicios </a:t>
            </a:r>
            <a:r>
              <a:rPr dirty="0" sz="1200">
                <a:latin typeface="Tahoma"/>
                <a:cs typeface="Tahoma"/>
              </a:rPr>
              <a:t>de piscinas y </a:t>
            </a:r>
            <a:r>
              <a:rPr dirty="0" sz="1200" spc="-5">
                <a:latin typeface="Tahoma"/>
                <a:cs typeface="Tahoma"/>
              </a:rPr>
              <a:t>gastronomía extrahotelera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cumplirá </a:t>
            </a:r>
            <a:r>
              <a:rPr dirty="0" sz="1200">
                <a:latin typeface="Tahoma"/>
                <a:cs typeface="Tahoma"/>
              </a:rPr>
              <a:t>lo  </a:t>
            </a:r>
            <a:r>
              <a:rPr dirty="0" sz="1200" spc="-5">
                <a:latin typeface="Tahoma"/>
                <a:cs typeface="Tahoma"/>
              </a:rPr>
              <a:t>establecido para esta fase </a:t>
            </a:r>
            <a:r>
              <a:rPr dirty="0" sz="1200" spc="-10">
                <a:latin typeface="Tahoma"/>
                <a:cs typeface="Tahoma"/>
              </a:rPr>
              <a:t>(30</a:t>
            </a:r>
            <a:r>
              <a:rPr dirty="0" sz="1200">
                <a:latin typeface="Tahoma"/>
                <a:cs typeface="Tahoma"/>
              </a:rPr>
              <a:t> %).</a:t>
            </a:r>
            <a:endParaRPr sz="1200">
              <a:latin typeface="Tahoma"/>
              <a:cs typeface="Tahoma"/>
            </a:endParaRPr>
          </a:p>
          <a:p>
            <a:pPr algn="just" marL="731520" marR="6985" indent="-178435">
              <a:lnSpc>
                <a:spcPct val="100600"/>
              </a:lnSpc>
              <a:spcBef>
                <a:spcPts val="5"/>
              </a:spcBef>
              <a:buAutoNum type="alphaLcPeriod" startAt="9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mantienen suspendidos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vuelos comerciales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chárter, excepto </a:t>
            </a:r>
            <a:r>
              <a:rPr dirty="0" sz="1200">
                <a:latin typeface="Tahoma"/>
                <a:cs typeface="Tahoma"/>
              </a:rPr>
              <a:t>los que  </a:t>
            </a:r>
            <a:r>
              <a:rPr dirty="0" sz="1200" spc="-5">
                <a:latin typeface="Tahoma"/>
                <a:cs typeface="Tahoma"/>
              </a:rPr>
              <a:t>transporten colaboradores, cargas, donaciones, emergencias </a:t>
            </a:r>
            <a:r>
              <a:rPr dirty="0" sz="1200">
                <a:latin typeface="Tahoma"/>
                <a:cs typeface="Tahoma"/>
              </a:rPr>
              <a:t>y turistas  </a:t>
            </a:r>
            <a:r>
              <a:rPr dirty="0" sz="1200" spc="-5">
                <a:latin typeface="Tahoma"/>
                <a:cs typeface="Tahoma"/>
              </a:rPr>
              <a:t>retenidos </a:t>
            </a:r>
            <a:r>
              <a:rPr dirty="0" sz="1200">
                <a:latin typeface="Tahoma"/>
                <a:cs typeface="Tahoma"/>
              </a:rPr>
              <a:t>en el país. Se </a:t>
            </a:r>
            <a:r>
              <a:rPr dirty="0" sz="1200" spc="-5">
                <a:latin typeface="Tahoma"/>
                <a:cs typeface="Tahoma"/>
              </a:rPr>
              <a:t>pudieran autorizar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operaciones aéreas </a:t>
            </a:r>
            <a:r>
              <a:rPr dirty="0" sz="1200">
                <a:latin typeface="Tahoma"/>
                <a:cs typeface="Tahoma"/>
              </a:rPr>
              <a:t>en la  </a:t>
            </a:r>
            <a:r>
              <a:rPr dirty="0" sz="1200" spc="-5">
                <a:latin typeface="Tahoma"/>
                <a:cs typeface="Tahoma"/>
              </a:rPr>
              <a:t>modalidad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vuelos chárter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interés del turismo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internacional.</a:t>
            </a:r>
            <a:endParaRPr sz="1200">
              <a:latin typeface="Tahoma"/>
              <a:cs typeface="Tahoma"/>
            </a:endParaRPr>
          </a:p>
          <a:p>
            <a:pPr algn="just" marL="731520" marR="9525" indent="-178435">
              <a:lnSpc>
                <a:spcPct val="100000"/>
              </a:lnSpc>
              <a:spcBef>
                <a:spcPts val="10"/>
              </a:spcBef>
              <a:buAutoNum type="alphaLcPeriod" startAt="9"/>
              <a:tabLst>
                <a:tab pos="732155" algn="l"/>
              </a:tabLst>
            </a:pPr>
            <a:r>
              <a:rPr dirty="0" sz="1200">
                <a:latin typeface="Tahoma"/>
                <a:cs typeface="Tahoma"/>
              </a:rPr>
              <a:t>Se mantiene la </a:t>
            </a:r>
            <a:r>
              <a:rPr dirty="0" sz="1200" spc="-5">
                <a:latin typeface="Tahoma"/>
                <a:cs typeface="Tahoma"/>
              </a:rPr>
              <a:t>limitación </a:t>
            </a:r>
            <a:r>
              <a:rPr dirty="0" sz="1200">
                <a:latin typeface="Tahoma"/>
                <a:cs typeface="Tahoma"/>
              </a:rPr>
              <a:t>de una sola </a:t>
            </a:r>
            <a:r>
              <a:rPr dirty="0" sz="1200" spc="-5">
                <a:latin typeface="Tahoma"/>
                <a:cs typeface="Tahoma"/>
              </a:rPr>
              <a:t>maleta acompañante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todos </a:t>
            </a:r>
            <a:r>
              <a:rPr dirty="0" sz="1200">
                <a:latin typeface="Tahoma"/>
                <a:cs typeface="Tahoma"/>
              </a:rPr>
              <a:t>los  pasajeros </a:t>
            </a:r>
            <a:r>
              <a:rPr dirty="0" sz="1200" spc="-5">
                <a:latin typeface="Tahoma"/>
                <a:cs typeface="Tahoma"/>
              </a:rPr>
              <a:t>que arriben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país.</a:t>
            </a:r>
            <a:endParaRPr sz="1200">
              <a:latin typeface="Tahoma"/>
              <a:cs typeface="Tahoma"/>
            </a:endParaRPr>
          </a:p>
          <a:p>
            <a:pPr algn="just" marL="731520" marR="5715" indent="-178435">
              <a:lnSpc>
                <a:spcPct val="100800"/>
              </a:lnSpc>
              <a:buAutoNum type="alphaLcPeriod" startAt="9"/>
              <a:tabLst>
                <a:tab pos="732155" algn="l"/>
              </a:tabLst>
            </a:pPr>
            <a:r>
              <a:rPr dirty="0" sz="1200" spc="-5">
                <a:latin typeface="Tahoma"/>
                <a:cs typeface="Tahoma"/>
              </a:rPr>
              <a:t>Reapertura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tiendas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puntos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venta </a:t>
            </a:r>
            <a:r>
              <a:rPr dirty="0" sz="1200">
                <a:latin typeface="Tahoma"/>
                <a:cs typeface="Tahoma"/>
              </a:rPr>
              <a:t>de bienes </a:t>
            </a:r>
            <a:r>
              <a:rPr dirty="0" sz="1200" spc="-5">
                <a:latin typeface="Tahoma"/>
                <a:cs typeface="Tahoma"/>
              </a:rPr>
              <a:t>culturales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ARTEX,  EGREM, FCBC </a:t>
            </a:r>
            <a:r>
              <a:rPr dirty="0" sz="1200">
                <a:latin typeface="Tahoma"/>
                <a:cs typeface="Tahoma"/>
              </a:rPr>
              <a:t>y Red Casa de</a:t>
            </a:r>
            <a:r>
              <a:rPr dirty="0" sz="1200" spc="-2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Américas; manteniendo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higiénico  </a:t>
            </a:r>
            <a:r>
              <a:rPr dirty="0" sz="1200" spc="-5">
                <a:latin typeface="Tahoma"/>
                <a:cs typeface="Tahoma"/>
              </a:rPr>
              <a:t>sanitarias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limitando el número de participantes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distancia </a:t>
            </a:r>
            <a:r>
              <a:rPr dirty="0" sz="1200">
                <a:latin typeface="Tahoma"/>
                <a:cs typeface="Tahoma"/>
              </a:rPr>
              <a:t>entre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ellos.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230" cy="8328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34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35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algn="just" marL="1144905" indent="-17843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r. </a:t>
            </a:r>
            <a:r>
              <a:rPr dirty="0" sz="1200">
                <a:latin typeface="Tahoma"/>
                <a:cs typeface="Tahoma"/>
              </a:rPr>
              <a:t>Se  </a:t>
            </a:r>
            <a:r>
              <a:rPr dirty="0" sz="1200" spc="-5">
                <a:latin typeface="Tahoma"/>
                <a:cs typeface="Tahoma"/>
              </a:rPr>
              <a:t>realizan  presentaciones 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unidades  artísticas 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pequeño  formato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  <a:p>
            <a:pPr algn="just" marL="1144905" marR="571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centros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gastronomía,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turismo </a:t>
            </a:r>
            <a:r>
              <a:rPr dirty="0" sz="1200">
                <a:latin typeface="Tahoma"/>
                <a:cs typeface="Tahoma"/>
              </a:rPr>
              <a:t>y el </a:t>
            </a:r>
            <a:r>
              <a:rPr dirty="0" sz="1200" spc="-5">
                <a:latin typeface="Tahoma"/>
                <a:cs typeface="Tahoma"/>
              </a:rPr>
              <a:t>sector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estatal.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respuesta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este servicio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turismo </a:t>
            </a:r>
            <a:r>
              <a:rPr dirty="0" sz="1200">
                <a:latin typeface="Tahoma"/>
                <a:cs typeface="Tahoma"/>
              </a:rPr>
              <a:t>y a los </a:t>
            </a:r>
            <a:r>
              <a:rPr dirty="0" sz="1200" spc="-5">
                <a:latin typeface="Tahoma"/>
                <a:cs typeface="Tahoma"/>
              </a:rPr>
              <a:t>gobiernos </a:t>
            </a:r>
            <a:r>
              <a:rPr dirty="0" sz="1200">
                <a:latin typeface="Tahoma"/>
                <a:cs typeface="Tahoma"/>
              </a:rPr>
              <a:t>locales se </a:t>
            </a:r>
            <a:r>
              <a:rPr dirty="0" sz="1200" spc="-10">
                <a:latin typeface="Tahoma"/>
                <a:cs typeface="Tahoma"/>
              </a:rPr>
              <a:t>dará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correspondencia  con </a:t>
            </a:r>
            <a:r>
              <a:rPr dirty="0" sz="1200">
                <a:latin typeface="Tahoma"/>
                <a:cs typeface="Tahoma"/>
              </a:rPr>
              <a:t>la demanda de ambos y </a:t>
            </a:r>
            <a:r>
              <a:rPr dirty="0" sz="1200" spc="-5">
                <a:latin typeface="Tahoma"/>
                <a:cs typeface="Tahoma"/>
              </a:rPr>
              <a:t>cumpliendo con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higiénico sanitarias  planteadas para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2.-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MEDIDAS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144905" marR="6350" indent="-178435">
              <a:lnSpc>
                <a:spcPct val="100400"/>
              </a:lnSpc>
              <a:spcBef>
                <a:spcPts val="5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Identificación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cada colectivo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grupos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riesgos </a:t>
            </a:r>
            <a:r>
              <a:rPr dirty="0" sz="1200">
                <a:latin typeface="Tahoma"/>
                <a:cs typeface="Tahoma"/>
              </a:rPr>
              <a:t>y su </a:t>
            </a:r>
            <a:r>
              <a:rPr dirty="0" sz="1200" spc="-5">
                <a:latin typeface="Tahoma"/>
                <a:cs typeface="Tahoma"/>
              </a:rPr>
              <a:t>tratamiento  diferenciado. Incorporación progresiva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personal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riesgo, con medidas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seguimiento.</a:t>
            </a:r>
            <a:endParaRPr sz="1200">
              <a:latin typeface="Tahoma"/>
              <a:cs typeface="Tahoma"/>
            </a:endParaRPr>
          </a:p>
          <a:p>
            <a:pPr algn="just" marL="1144905" marR="6985" indent="-178435">
              <a:lnSpc>
                <a:spcPct val="1006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los locales de </a:t>
            </a:r>
            <a:r>
              <a:rPr dirty="0" sz="1200" spc="-5">
                <a:latin typeface="Tahoma"/>
                <a:cs typeface="Tahoma"/>
              </a:rPr>
              <a:t>reunión identificar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cupo </a:t>
            </a:r>
            <a:r>
              <a:rPr dirty="0" sz="1200">
                <a:latin typeface="Tahoma"/>
                <a:cs typeface="Tahoma"/>
              </a:rPr>
              <a:t>máximo de </a:t>
            </a:r>
            <a:r>
              <a:rPr dirty="0" sz="1200" spc="-5">
                <a:latin typeface="Tahoma"/>
                <a:cs typeface="Tahoma"/>
              </a:rPr>
              <a:t>personas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podrán  </a:t>
            </a:r>
            <a:r>
              <a:rPr dirty="0" sz="1200">
                <a:latin typeface="Tahoma"/>
                <a:cs typeface="Tahoma"/>
              </a:rPr>
              <a:t>entrar, </a:t>
            </a:r>
            <a:r>
              <a:rPr dirty="0" sz="1200" spc="-5">
                <a:latin typeface="Tahoma"/>
                <a:cs typeface="Tahoma"/>
              </a:rPr>
              <a:t>manteniendo </a:t>
            </a:r>
            <a:r>
              <a:rPr dirty="0" sz="1200">
                <a:latin typeface="Tahoma"/>
                <a:cs typeface="Tahoma"/>
              </a:rPr>
              <a:t>un espacio de, al </a:t>
            </a:r>
            <a:r>
              <a:rPr dirty="0" sz="1200" spc="-5">
                <a:latin typeface="Tahoma"/>
                <a:cs typeface="Tahoma"/>
              </a:rPr>
              <a:t>menos,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metro </a:t>
            </a:r>
            <a:r>
              <a:rPr dirty="0" sz="1200">
                <a:latin typeface="Tahoma"/>
                <a:cs typeface="Tahoma"/>
              </a:rPr>
              <a:t>entre </a:t>
            </a:r>
            <a:r>
              <a:rPr dirty="0" sz="1200" spc="-5">
                <a:latin typeface="Tahoma"/>
                <a:cs typeface="Tahoma"/>
              </a:rPr>
              <a:t>cada </a:t>
            </a:r>
            <a:r>
              <a:rPr dirty="0" sz="1200">
                <a:latin typeface="Tahoma"/>
                <a:cs typeface="Tahoma"/>
              </a:rPr>
              <a:t>una de  ellas, o una densidad </a:t>
            </a:r>
            <a:r>
              <a:rPr dirty="0" sz="1200" spc="-5">
                <a:latin typeface="Tahoma"/>
                <a:cs typeface="Tahoma"/>
              </a:rPr>
              <a:t>humana máxima </a:t>
            </a:r>
            <a:r>
              <a:rPr dirty="0" sz="1200">
                <a:latin typeface="Tahoma"/>
                <a:cs typeface="Tahoma"/>
              </a:rPr>
              <a:t>de una persona </a:t>
            </a:r>
            <a:r>
              <a:rPr dirty="0" sz="1200" spc="-5">
                <a:latin typeface="Tahoma"/>
                <a:cs typeface="Tahoma"/>
              </a:rPr>
              <a:t>cada </a:t>
            </a:r>
            <a:r>
              <a:rPr dirty="0" sz="1200">
                <a:latin typeface="Tahoma"/>
                <a:cs typeface="Tahoma"/>
              </a:rPr>
              <a:t>2 </a:t>
            </a:r>
            <a:r>
              <a:rPr dirty="0" sz="1200" spc="-5">
                <a:latin typeface="Tahoma"/>
                <a:cs typeface="Tahoma"/>
              </a:rPr>
              <a:t>sillas, </a:t>
            </a:r>
            <a:r>
              <a:rPr dirty="0" sz="1200">
                <a:latin typeface="Tahoma"/>
                <a:cs typeface="Tahoma"/>
              </a:rPr>
              <a:t>dejando  </a:t>
            </a:r>
            <a:r>
              <a:rPr dirty="0" sz="1200" spc="-5">
                <a:latin typeface="Tahoma"/>
                <a:cs typeface="Tahoma"/>
              </a:rPr>
              <a:t>vacías dos filas al frente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atrás.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venta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tiendas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hoteleras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(nasobuco).</a:t>
            </a:r>
            <a:endParaRPr sz="1200">
              <a:latin typeface="Tahoma"/>
              <a:cs typeface="Tahoma"/>
            </a:endParaRPr>
          </a:p>
          <a:p>
            <a:pPr algn="just" marL="1144905" marR="5080" indent="-178435">
              <a:lnSpc>
                <a:spcPct val="10040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define la </a:t>
            </a:r>
            <a:r>
              <a:rPr dirty="0" sz="1200" spc="-5">
                <a:latin typeface="Tahoma"/>
                <a:cs typeface="Tahoma"/>
              </a:rPr>
              <a:t>capacidad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explotación </a:t>
            </a:r>
            <a:r>
              <a:rPr dirty="0" sz="1200">
                <a:latin typeface="Tahoma"/>
                <a:cs typeface="Tahoma"/>
              </a:rPr>
              <a:t>de las piscinas </a:t>
            </a:r>
            <a:r>
              <a:rPr dirty="0" sz="1200" spc="-5">
                <a:latin typeface="Tahoma"/>
                <a:cs typeface="Tahoma"/>
              </a:rPr>
              <a:t>hoteleras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50%, </a:t>
            </a:r>
            <a:r>
              <a:rPr dirty="0" sz="1200">
                <a:latin typeface="Tahoma"/>
                <a:cs typeface="Tahoma"/>
              </a:rPr>
              <a:t>según  </a:t>
            </a:r>
            <a:r>
              <a:rPr dirty="0" sz="1200" spc="-5">
                <a:latin typeface="Tahoma"/>
                <a:cs typeface="Tahoma"/>
              </a:rPr>
              <a:t>ajuste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normativa vigente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salvavidas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controlen</a:t>
            </a:r>
            <a:r>
              <a:rPr dirty="0" sz="1200" spc="-2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  </a:t>
            </a:r>
            <a:r>
              <a:rPr dirty="0" sz="1200" spc="-5">
                <a:latin typeface="Tahoma"/>
                <a:cs typeface="Tahoma"/>
              </a:rPr>
              <a:t>distanciamiento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seguridad.</a:t>
            </a:r>
            <a:endParaRPr sz="1200">
              <a:latin typeface="Tahoma"/>
              <a:cs typeface="Tahoma"/>
            </a:endParaRPr>
          </a:p>
          <a:p>
            <a:pPr algn="just" marL="1144905" marR="9525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selecciona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hotel </a:t>
            </a:r>
            <a:r>
              <a:rPr dirty="0" sz="1200">
                <a:latin typeface="Tahoma"/>
                <a:cs typeface="Tahoma"/>
              </a:rPr>
              <a:t>en La </a:t>
            </a:r>
            <a:r>
              <a:rPr dirty="0" sz="1200" spc="-5">
                <a:latin typeface="Tahoma"/>
                <a:cs typeface="Tahoma"/>
              </a:rPr>
              <a:t>Habana </a:t>
            </a:r>
            <a:r>
              <a:rPr dirty="0" sz="1200">
                <a:latin typeface="Tahoma"/>
                <a:cs typeface="Tahoma"/>
              </a:rPr>
              <a:t>para la </a:t>
            </a:r>
            <a:r>
              <a:rPr dirty="0" sz="1200" spc="-5">
                <a:latin typeface="Tahoma"/>
                <a:cs typeface="Tahoma"/>
              </a:rPr>
              <a:t>cuarentena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visitantes  extranjeros.</a:t>
            </a:r>
            <a:endParaRPr sz="1200">
              <a:latin typeface="Tahoma"/>
              <a:cs typeface="Tahoma"/>
            </a:endParaRPr>
          </a:p>
          <a:p>
            <a:pPr algn="just" marL="1144905" marR="6350" indent="-178435">
              <a:lnSpc>
                <a:spcPct val="10080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selecciona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instalación hotelera </a:t>
            </a:r>
            <a:r>
              <a:rPr dirty="0" sz="1200">
                <a:latin typeface="Tahoma"/>
                <a:cs typeface="Tahoma"/>
              </a:rPr>
              <a:t>o parte de ella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tripulaciones  aéreas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polos turísticos, </a:t>
            </a:r>
            <a:r>
              <a:rPr dirty="0" sz="1200">
                <a:latin typeface="Tahoma"/>
                <a:cs typeface="Tahoma"/>
              </a:rPr>
              <a:t>según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VIII.4.- SEGUNDA</a:t>
            </a:r>
            <a:r>
              <a:rPr dirty="0" sz="1200" spc="-4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FASE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CARACTERISTICAS: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425450" marR="6985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continúan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aplicando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acciones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reabrir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actividades,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garantizando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  </a:t>
            </a:r>
            <a:r>
              <a:rPr dirty="0" sz="1200" spc="-5">
                <a:latin typeface="Tahoma"/>
                <a:cs typeface="Tahoma"/>
              </a:rPr>
              <a:t>distanciamiento físico entre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personas.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144905" marR="7620" indent="-178435">
              <a:lnSpc>
                <a:spcPct val="1008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Comienza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operación turística internacional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apertura de Cayo Largo, </a:t>
            </a:r>
            <a:r>
              <a:rPr dirty="0" sz="1200">
                <a:latin typeface="Tahoma"/>
                <a:cs typeface="Tahoma"/>
              </a:rPr>
              <a:t>y  los </a:t>
            </a:r>
            <a:r>
              <a:rPr dirty="0" sz="1200" spc="-5">
                <a:latin typeface="Tahoma"/>
                <a:cs typeface="Tahoma"/>
              </a:rPr>
              <a:t>cayos Coco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Guillermo, accediendo por sus aeropuertos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internacionales.</a:t>
            </a:r>
            <a:endParaRPr sz="1200">
              <a:latin typeface="Tahoma"/>
              <a:cs typeface="Tahoma"/>
            </a:endParaRPr>
          </a:p>
          <a:p>
            <a:pPr algn="just" marL="1144905" marR="6350" indent="-178435">
              <a:lnSpc>
                <a:spcPct val="100400"/>
              </a:lnSpc>
              <a:spcBef>
                <a:spcPts val="5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El acceso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Cayo Santa María se realiza desde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aeropuerto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Villa Clara, en  transporte turístico </a:t>
            </a:r>
            <a:r>
              <a:rPr dirty="0" sz="1200">
                <a:latin typeface="Tahoma"/>
                <a:cs typeface="Tahoma"/>
              </a:rPr>
              <a:t>con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durante el </a:t>
            </a:r>
            <a:r>
              <a:rPr dirty="0" sz="1200" spc="-5">
                <a:latin typeface="Tahoma"/>
                <a:cs typeface="Tahoma"/>
              </a:rPr>
              <a:t>traslado hacia el  cayo.</a:t>
            </a:r>
            <a:endParaRPr sz="1200">
              <a:latin typeface="Tahoma"/>
              <a:cs typeface="Tahoma"/>
            </a:endParaRPr>
          </a:p>
          <a:p>
            <a:pPr algn="just" marL="1144905" marR="6985" indent="-228600">
              <a:lnSpc>
                <a:spcPct val="10060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hoteles aplicarán alternativas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ampliar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servicios,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forma tal </a:t>
            </a:r>
            <a:r>
              <a:rPr dirty="0" sz="1200">
                <a:latin typeface="Tahoma"/>
                <a:cs typeface="Tahoma"/>
              </a:rPr>
              <a:t>que,  </a:t>
            </a:r>
            <a:r>
              <a:rPr dirty="0" sz="1200" spc="-5">
                <a:latin typeface="Tahoma"/>
                <a:cs typeface="Tahoma"/>
              </a:rPr>
              <a:t>garantizando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distanciamiento físico establecido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limitando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cantidad </a:t>
            </a:r>
            <a:r>
              <a:rPr dirty="0" sz="1200">
                <a:latin typeface="Tahoma"/>
                <a:cs typeface="Tahoma"/>
              </a:rPr>
              <a:t>de  personas en </a:t>
            </a:r>
            <a:r>
              <a:rPr dirty="0" sz="1200" spc="-5">
                <a:latin typeface="Tahoma"/>
                <a:cs typeface="Tahoma"/>
              </a:rPr>
              <a:t>las instalaciones, se </a:t>
            </a:r>
            <a:r>
              <a:rPr dirty="0" sz="1200">
                <a:latin typeface="Tahoma"/>
                <a:cs typeface="Tahoma"/>
              </a:rPr>
              <a:t>pueda </a:t>
            </a:r>
            <a:r>
              <a:rPr dirty="0" sz="1200" spc="-5">
                <a:latin typeface="Tahoma"/>
                <a:cs typeface="Tahoma"/>
              </a:rPr>
              <a:t>operar con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ocupación adecuada  </a:t>
            </a:r>
            <a:r>
              <a:rPr dirty="0" sz="1200">
                <a:latin typeface="Tahoma"/>
                <a:cs typeface="Tahoma"/>
              </a:rPr>
              <a:t>de las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habitaciones.</a:t>
            </a:r>
            <a:endParaRPr sz="1200">
              <a:latin typeface="Tahoma"/>
              <a:cs typeface="Tahoma"/>
            </a:endParaRPr>
          </a:p>
          <a:p>
            <a:pPr algn="just" marL="1144905" marR="9525" indent="-178435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turismo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internacional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península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Hicacos,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quedando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dividida 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el turismo nacional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internacional.</a:t>
            </a:r>
            <a:endParaRPr sz="1200">
              <a:latin typeface="Tahoma"/>
              <a:cs typeface="Tahoma"/>
            </a:endParaRPr>
          </a:p>
          <a:p>
            <a:pPr algn="just" marL="1144905" marR="6985" indent="-178435">
              <a:lnSpc>
                <a:spcPts val="145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continúan aplicando acciones para reabrir servicios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actividades, </a:t>
            </a:r>
            <a:r>
              <a:rPr dirty="0" sz="1200">
                <a:latin typeface="Tahoma"/>
                <a:cs typeface="Tahoma"/>
              </a:rPr>
              <a:t>pero  </a:t>
            </a:r>
            <a:r>
              <a:rPr dirty="0" sz="1200" spc="-5">
                <a:latin typeface="Tahoma"/>
                <a:cs typeface="Tahoma"/>
              </a:rPr>
              <a:t>garantizando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distanciamiento físico entre las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personas.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1595" cy="8328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34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571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algn="just" marL="1144905" marR="11430" indent="-178435">
              <a:lnSpc>
                <a:spcPts val="1450"/>
              </a:lnSpc>
              <a:spcBef>
                <a:spcPts val="45"/>
              </a:spcBef>
              <a:buAutoNum type="alphaLcPeriod" startAt="6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renta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autos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restablece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manera limitada, </a:t>
            </a:r>
            <a:r>
              <a:rPr dirty="0" sz="1200">
                <a:latin typeface="Tahoma"/>
                <a:cs typeface="Tahoma"/>
              </a:rPr>
              <a:t>solo en el </a:t>
            </a:r>
            <a:r>
              <a:rPr dirty="0" sz="1200" spc="-5">
                <a:latin typeface="Tahoma"/>
                <a:cs typeface="Tahoma"/>
              </a:rPr>
              <a:t>interior </a:t>
            </a:r>
            <a:r>
              <a:rPr dirty="0" sz="1200">
                <a:latin typeface="Tahoma"/>
                <a:cs typeface="Tahoma"/>
              </a:rPr>
              <a:t>de los  </a:t>
            </a:r>
            <a:r>
              <a:rPr dirty="0" sz="1200" spc="-5">
                <a:latin typeface="Tahoma"/>
                <a:cs typeface="Tahoma"/>
              </a:rPr>
              <a:t>cayos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otros polos, que se abran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turismo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internacional.</a:t>
            </a:r>
            <a:endParaRPr sz="1200">
              <a:latin typeface="Tahoma"/>
              <a:cs typeface="Tahoma"/>
            </a:endParaRPr>
          </a:p>
          <a:p>
            <a:pPr algn="just" marL="1144905" marR="6985" indent="-178435">
              <a:lnSpc>
                <a:spcPts val="1440"/>
              </a:lnSpc>
              <a:spcBef>
                <a:spcPts val="5"/>
              </a:spcBef>
              <a:buAutoNum type="alphaLcPeriod" startAt="6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servicios extrahoteleros abren con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ocupación </a:t>
            </a:r>
            <a:r>
              <a:rPr dirty="0" sz="1200">
                <a:latin typeface="Tahoma"/>
                <a:cs typeface="Tahoma"/>
              </a:rPr>
              <a:t>entre un 40 y un 50%,  </a:t>
            </a:r>
            <a:r>
              <a:rPr dirty="0" sz="1200" spc="-5">
                <a:latin typeface="Tahoma"/>
                <a:cs typeface="Tahoma"/>
              </a:rPr>
              <a:t>cumpliendo  </a:t>
            </a:r>
            <a:r>
              <a:rPr dirty="0" sz="1200">
                <a:latin typeface="Tahoma"/>
                <a:cs typeface="Tahoma"/>
              </a:rPr>
              <a:t>las  </a:t>
            </a:r>
            <a:r>
              <a:rPr dirty="0" sz="1200" spc="-5">
                <a:latin typeface="Tahoma"/>
                <a:cs typeface="Tahoma"/>
              </a:rPr>
              <a:t>medidas 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distanciamiento  </a:t>
            </a:r>
            <a:r>
              <a:rPr dirty="0" sz="1200">
                <a:latin typeface="Tahoma"/>
                <a:cs typeface="Tahoma"/>
              </a:rPr>
              <a:t>y  el  </a:t>
            </a:r>
            <a:r>
              <a:rPr dirty="0" sz="1200" spc="-5">
                <a:latin typeface="Tahoma"/>
                <a:cs typeface="Tahoma"/>
              </a:rPr>
              <a:t>protocolo  </a:t>
            </a:r>
            <a:r>
              <a:rPr dirty="0" sz="1200">
                <a:latin typeface="Tahoma"/>
                <a:cs typeface="Tahoma"/>
              </a:rPr>
              <a:t>de  higiene 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  <a:p>
            <a:pPr marL="1144905">
              <a:lnSpc>
                <a:spcPts val="1405"/>
              </a:lnSpc>
            </a:pPr>
            <a:r>
              <a:rPr dirty="0" sz="1200" spc="-5">
                <a:latin typeface="Tahoma"/>
                <a:cs typeface="Tahoma"/>
              </a:rPr>
              <a:t>seguridad.</a:t>
            </a:r>
            <a:endParaRPr sz="1200">
              <a:latin typeface="Tahoma"/>
              <a:cs typeface="Tahoma"/>
            </a:endParaRPr>
          </a:p>
          <a:p>
            <a:pPr algn="just" marL="1144905" marR="5080" indent="-178435">
              <a:lnSpc>
                <a:spcPct val="100400"/>
              </a:lnSpc>
              <a:spcBef>
                <a:spcPts val="5"/>
              </a:spcBef>
              <a:buAutoNum type="alphaLcPeriod" startAt="8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Centros Nocturnos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instalaciones hoteleras (Club, Cabaret, </a:t>
            </a:r>
            <a:r>
              <a:rPr dirty="0" sz="1200">
                <a:latin typeface="Tahoma"/>
                <a:cs typeface="Tahoma"/>
              </a:rPr>
              <a:t>Salas de  </a:t>
            </a:r>
            <a:r>
              <a:rPr dirty="0" sz="1200" spc="-5">
                <a:latin typeface="Tahoma"/>
                <a:cs typeface="Tahoma"/>
              </a:rPr>
              <a:t>Fiestas, Discotecas) abren con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ocupación </a:t>
            </a:r>
            <a:r>
              <a:rPr dirty="0" sz="1200">
                <a:latin typeface="Tahoma"/>
                <a:cs typeface="Tahoma"/>
              </a:rPr>
              <a:t>entre un 30 y un </a:t>
            </a:r>
            <a:r>
              <a:rPr dirty="0" sz="1200" spc="-5">
                <a:latin typeface="Tahoma"/>
                <a:cs typeface="Tahoma"/>
              </a:rPr>
              <a:t>50%, </a:t>
            </a:r>
            <a:r>
              <a:rPr dirty="0" sz="1200">
                <a:latin typeface="Tahoma"/>
                <a:cs typeface="Tahoma"/>
              </a:rPr>
              <a:t>para lo  que </a:t>
            </a:r>
            <a:r>
              <a:rPr dirty="0" sz="1200" spc="-5">
                <a:latin typeface="Tahoma"/>
                <a:cs typeface="Tahoma"/>
              </a:rPr>
              <a:t>deberán establecer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implementar las nuevas normas 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funcionamiento.</a:t>
            </a:r>
            <a:endParaRPr sz="1200">
              <a:latin typeface="Tahoma"/>
              <a:cs typeface="Tahoma"/>
            </a:endParaRPr>
          </a:p>
          <a:p>
            <a:pPr algn="just" marL="1144905" marR="6985" indent="-178435">
              <a:lnSpc>
                <a:spcPct val="100400"/>
              </a:lnSpc>
              <a:buAutoNum type="alphaLcPeriod" startAt="8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activa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comercialización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productos turísticos </a:t>
            </a:r>
            <a:r>
              <a:rPr dirty="0" sz="1200">
                <a:latin typeface="Tahoma"/>
                <a:cs typeface="Tahoma"/>
              </a:rPr>
              <a:t>para el </a:t>
            </a:r>
            <a:r>
              <a:rPr dirty="0" sz="1200" spc="-5">
                <a:latin typeface="Tahoma"/>
                <a:cs typeface="Tahoma"/>
              </a:rPr>
              <a:t>turismo  internacional con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turoperadores </a:t>
            </a:r>
            <a:r>
              <a:rPr dirty="0" sz="1200">
                <a:latin typeface="Tahoma"/>
                <a:cs typeface="Tahoma"/>
              </a:rPr>
              <a:t>y las agencias, dentro de los </a:t>
            </a:r>
            <a:r>
              <a:rPr dirty="0" sz="1200" spc="-5">
                <a:latin typeface="Tahoma"/>
                <a:cs typeface="Tahoma"/>
              </a:rPr>
              <a:t>polos  autorizados.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ct val="100000"/>
              </a:lnSpc>
              <a:spcBef>
                <a:spcPts val="5"/>
              </a:spcBef>
              <a:buAutoNum type="alphaLcPeriod" startAt="8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autoriza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alojamiento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turistas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internacionales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sector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estatal.</a:t>
            </a:r>
            <a:endParaRPr sz="1200">
              <a:latin typeface="Tahoma"/>
              <a:cs typeface="Tahoma"/>
            </a:endParaRPr>
          </a:p>
          <a:p>
            <a:pPr algn="just" marL="1144905" marR="8890" indent="-178435">
              <a:lnSpc>
                <a:spcPct val="100499"/>
              </a:lnSpc>
              <a:buAutoNum type="alphaLcPeriod" startAt="8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No se permitirá el </a:t>
            </a:r>
            <a:r>
              <a:rPr dirty="0" sz="1200" spc="-5">
                <a:latin typeface="Tahoma"/>
                <a:cs typeface="Tahoma"/>
              </a:rPr>
              <a:t>turismo </a:t>
            </a:r>
            <a:r>
              <a:rPr dirty="0" sz="1200">
                <a:latin typeface="Tahoma"/>
                <a:cs typeface="Tahoma"/>
              </a:rPr>
              <a:t>individual ni la </a:t>
            </a:r>
            <a:r>
              <a:rPr dirty="0" sz="1200" spc="-5">
                <a:latin typeface="Tahoma"/>
                <a:cs typeface="Tahoma"/>
              </a:rPr>
              <a:t>circulación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turismo internacional  por </a:t>
            </a:r>
            <a:r>
              <a:rPr dirty="0" sz="1200">
                <a:latin typeface="Tahoma"/>
                <a:cs typeface="Tahoma"/>
              </a:rPr>
              <a:t>el país, solo </a:t>
            </a:r>
            <a:r>
              <a:rPr dirty="0" sz="1200" spc="-5">
                <a:latin typeface="Tahoma"/>
                <a:cs typeface="Tahoma"/>
              </a:rPr>
              <a:t>estará permitido </a:t>
            </a:r>
            <a:r>
              <a:rPr dirty="0" sz="1200">
                <a:latin typeface="Tahoma"/>
                <a:cs typeface="Tahoma"/>
              </a:rPr>
              <a:t>su movilidad en los </a:t>
            </a:r>
            <a:r>
              <a:rPr dirty="0" sz="1200" spc="-5">
                <a:latin typeface="Tahoma"/>
                <a:cs typeface="Tahoma"/>
              </a:rPr>
              <a:t>lugares donde disfruten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sus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vacaciones.</a:t>
            </a:r>
            <a:endParaRPr sz="1200">
              <a:latin typeface="Tahoma"/>
              <a:cs typeface="Tahoma"/>
            </a:endParaRPr>
          </a:p>
          <a:p>
            <a:pPr algn="just" marL="1144905" marR="10795" indent="-178435">
              <a:lnSpc>
                <a:spcPct val="100800"/>
              </a:lnSpc>
              <a:buAutoNum type="alphaLcPeriod" startAt="8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exige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inicio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operaciones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pago </a:t>
            </a:r>
            <a:r>
              <a:rPr dirty="0" sz="1200">
                <a:latin typeface="Tahoma"/>
                <a:cs typeface="Tahoma"/>
              </a:rPr>
              <a:t>de la deuda </a:t>
            </a:r>
            <a:r>
              <a:rPr dirty="0" sz="1200" spc="-5">
                <a:latin typeface="Tahoma"/>
                <a:cs typeface="Tahoma"/>
              </a:rPr>
              <a:t>contraída por </a:t>
            </a:r>
            <a:r>
              <a:rPr dirty="0" sz="1200">
                <a:latin typeface="Tahoma"/>
                <a:cs typeface="Tahoma"/>
              </a:rPr>
              <a:t>los  </a:t>
            </a:r>
            <a:r>
              <a:rPr dirty="0" sz="1200" spc="-5">
                <a:latin typeface="Tahoma"/>
                <a:cs typeface="Tahoma"/>
              </a:rPr>
              <a:t>turoperadores.</a:t>
            </a:r>
            <a:endParaRPr sz="1200">
              <a:latin typeface="Tahoma"/>
              <a:cs typeface="Tahoma"/>
            </a:endParaRPr>
          </a:p>
          <a:p>
            <a:pPr algn="just" marL="1144905" marR="5080" indent="-178435">
              <a:lnSpc>
                <a:spcPts val="1450"/>
              </a:lnSpc>
              <a:spcBef>
                <a:spcPts val="40"/>
              </a:spcBef>
              <a:buAutoNum type="alphaLcPeriod" startAt="8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habilitan las marinas internacionales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Gaviota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Varadero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Marlin </a:t>
            </a:r>
            <a:r>
              <a:rPr dirty="0" sz="1200">
                <a:latin typeface="Tahoma"/>
                <a:cs typeface="Tahoma"/>
              </a:rPr>
              <a:t>en  </a:t>
            </a:r>
            <a:r>
              <a:rPr dirty="0" sz="1200" spc="-5">
                <a:latin typeface="Tahoma"/>
                <a:cs typeface="Tahoma"/>
              </a:rPr>
              <a:t>Cayo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Largo,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pueden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arribar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pasajeros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países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autorizados.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endParaRPr sz="1200">
              <a:latin typeface="Tahoma"/>
              <a:cs typeface="Tahoma"/>
            </a:endParaRPr>
          </a:p>
          <a:p>
            <a:pPr marL="1144905" marR="5080">
              <a:lnSpc>
                <a:spcPts val="144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mantienen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operaciones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cargas,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prohibición </a:t>
            </a:r>
            <a:r>
              <a:rPr dirty="0" sz="1200">
                <a:latin typeface="Tahoma"/>
                <a:cs typeface="Tahoma"/>
              </a:rPr>
              <a:t>de la permanencia de  </a:t>
            </a:r>
            <a:r>
              <a:rPr dirty="0" sz="1200" spc="-5">
                <a:latin typeface="Tahoma"/>
                <a:cs typeface="Tahoma"/>
              </a:rPr>
              <a:t>embarcaciones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recreo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extranjeras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tripulantes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pasajeros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bordo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marL="1144905">
              <a:lnSpc>
                <a:spcPts val="1405"/>
              </a:lnSpc>
            </a:pP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mismas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el resto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aguas territoriales de </a:t>
            </a:r>
            <a:r>
              <a:rPr dirty="0" sz="1200">
                <a:latin typeface="Tahoma"/>
                <a:cs typeface="Tahoma"/>
              </a:rPr>
              <a:t>la República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Cuba.</a:t>
            </a:r>
            <a:endParaRPr sz="1200">
              <a:latin typeface="Tahoma"/>
              <a:cs typeface="Tahoma"/>
            </a:endParaRPr>
          </a:p>
          <a:p>
            <a:pPr algn="just" marL="1144905" marR="5715" indent="-178435">
              <a:lnSpc>
                <a:spcPct val="100600"/>
              </a:lnSpc>
              <a:buAutoNum type="alphaLcPeriod" startAt="14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mantienen suspendidos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vuelos internacionales, </a:t>
            </a:r>
            <a:r>
              <a:rPr dirty="0" sz="1200">
                <a:latin typeface="Tahoma"/>
                <a:cs typeface="Tahoma"/>
              </a:rPr>
              <a:t>pero se </a:t>
            </a:r>
            <a:r>
              <a:rPr dirty="0" sz="1200" spc="-5">
                <a:latin typeface="Tahoma"/>
                <a:cs typeface="Tahoma"/>
              </a:rPr>
              <a:t>autorizan </a:t>
            </a:r>
            <a:r>
              <a:rPr dirty="0" sz="1200">
                <a:latin typeface="Tahoma"/>
                <a:cs typeface="Tahoma"/>
              </a:rPr>
              <a:t>las  </a:t>
            </a:r>
            <a:r>
              <a:rPr dirty="0" sz="1200" spc="-5">
                <a:latin typeface="Tahoma"/>
                <a:cs typeface="Tahoma"/>
              </a:rPr>
              <a:t>operaciones aéreas </a:t>
            </a:r>
            <a:r>
              <a:rPr dirty="0" sz="1200">
                <a:latin typeface="Tahoma"/>
                <a:cs typeface="Tahoma"/>
              </a:rPr>
              <a:t>en la </a:t>
            </a:r>
            <a:r>
              <a:rPr dirty="0" sz="1200" spc="-5">
                <a:latin typeface="Tahoma"/>
                <a:cs typeface="Tahoma"/>
              </a:rPr>
              <a:t>modalidad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vuelo chárter </a:t>
            </a:r>
            <a:r>
              <a:rPr dirty="0" sz="1200">
                <a:latin typeface="Tahoma"/>
                <a:cs typeface="Tahoma"/>
              </a:rPr>
              <a:t>en interés del </a:t>
            </a:r>
            <a:r>
              <a:rPr dirty="0" sz="1200" spc="-5">
                <a:latin typeface="Tahoma"/>
                <a:cs typeface="Tahoma"/>
              </a:rPr>
              <a:t>turismo  internacional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destinos autorizados.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mantienen las operaciones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colaboración </a:t>
            </a:r>
            <a:r>
              <a:rPr dirty="0" sz="1200">
                <a:latin typeface="Tahoma"/>
                <a:cs typeface="Tahoma"/>
              </a:rPr>
              <a:t>médica, las </a:t>
            </a:r>
            <a:r>
              <a:rPr dirty="0" sz="1200" spc="-5">
                <a:latin typeface="Tahoma"/>
                <a:cs typeface="Tahoma"/>
              </a:rPr>
              <a:t>de razones humanitarias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las de cargas.</a:t>
            </a:r>
            <a:endParaRPr sz="1200">
              <a:latin typeface="Tahoma"/>
              <a:cs typeface="Tahoma"/>
            </a:endParaRPr>
          </a:p>
          <a:p>
            <a:pPr algn="just" marL="1144905" marR="10160" indent="-178435">
              <a:lnSpc>
                <a:spcPct val="100000"/>
              </a:lnSpc>
              <a:spcBef>
                <a:spcPts val="5"/>
              </a:spcBef>
              <a:buAutoNum type="alphaLcPeriod" startAt="14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mantiene la </a:t>
            </a:r>
            <a:r>
              <a:rPr dirty="0" sz="1200" spc="-5">
                <a:latin typeface="Tahoma"/>
                <a:cs typeface="Tahoma"/>
              </a:rPr>
              <a:t>limitación </a:t>
            </a:r>
            <a:r>
              <a:rPr dirty="0" sz="1200">
                <a:latin typeface="Tahoma"/>
                <a:cs typeface="Tahoma"/>
              </a:rPr>
              <a:t>de una sola </a:t>
            </a:r>
            <a:r>
              <a:rPr dirty="0" sz="1200" spc="-5">
                <a:latin typeface="Tahoma"/>
                <a:cs typeface="Tahoma"/>
              </a:rPr>
              <a:t>maleta acompañante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todos </a:t>
            </a:r>
            <a:r>
              <a:rPr dirty="0" sz="1200">
                <a:latin typeface="Tahoma"/>
                <a:cs typeface="Tahoma"/>
              </a:rPr>
              <a:t>los  pasajeros </a:t>
            </a:r>
            <a:r>
              <a:rPr dirty="0" sz="1200" spc="-5">
                <a:latin typeface="Tahoma"/>
                <a:cs typeface="Tahoma"/>
              </a:rPr>
              <a:t>que arriben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país.</a:t>
            </a:r>
            <a:endParaRPr sz="1200">
              <a:latin typeface="Tahoma"/>
              <a:cs typeface="Tahoma"/>
            </a:endParaRPr>
          </a:p>
          <a:p>
            <a:pPr algn="just" marL="1144905" marR="7620" indent="-178435">
              <a:lnSpc>
                <a:spcPct val="100400"/>
              </a:lnSpc>
              <a:buAutoNum type="alphaLcPeriod" startAt="14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Funcionamiento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tiendas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puntos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venta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bienes culturales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ARTEX,  EGREM, FCBC </a:t>
            </a:r>
            <a:r>
              <a:rPr dirty="0" sz="1200">
                <a:latin typeface="Tahoma"/>
                <a:cs typeface="Tahoma"/>
              </a:rPr>
              <a:t>y Red Casa de</a:t>
            </a:r>
            <a:r>
              <a:rPr dirty="0" sz="1200" spc="-2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Américas; manteniendo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higiénico  </a:t>
            </a:r>
            <a:r>
              <a:rPr dirty="0" sz="1200" spc="-5">
                <a:latin typeface="Tahoma"/>
                <a:cs typeface="Tahoma"/>
              </a:rPr>
              <a:t>sanitarias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limitando el número de participantes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distancia </a:t>
            </a:r>
            <a:r>
              <a:rPr dirty="0" sz="1200">
                <a:latin typeface="Tahoma"/>
                <a:cs typeface="Tahoma"/>
              </a:rPr>
              <a:t>entre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ellos.</a:t>
            </a:r>
            <a:endParaRPr sz="1200">
              <a:latin typeface="Tahoma"/>
              <a:cs typeface="Tahoma"/>
            </a:endParaRPr>
          </a:p>
          <a:p>
            <a:pPr algn="just" marL="1144905" marR="8890" indent="-178435">
              <a:lnSpc>
                <a:spcPct val="100600"/>
              </a:lnSpc>
              <a:buAutoNum type="alphaLcPeriod" startAt="14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realizan presentaciones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agrupaciones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centros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gastronomía, </a:t>
            </a:r>
            <a:r>
              <a:rPr dirty="0" sz="1200">
                <a:latin typeface="Tahoma"/>
                <a:cs typeface="Tahoma"/>
              </a:rPr>
              <a:t>el  </a:t>
            </a:r>
            <a:r>
              <a:rPr dirty="0" sz="1200" spc="-5">
                <a:latin typeface="Tahoma"/>
                <a:cs typeface="Tahoma"/>
              </a:rPr>
              <a:t>turismo </a:t>
            </a:r>
            <a:r>
              <a:rPr dirty="0" sz="1200">
                <a:latin typeface="Tahoma"/>
                <a:cs typeface="Tahoma"/>
              </a:rPr>
              <a:t>y el </a:t>
            </a:r>
            <a:r>
              <a:rPr dirty="0" sz="1200" spc="-5">
                <a:latin typeface="Tahoma"/>
                <a:cs typeface="Tahoma"/>
              </a:rPr>
              <a:t>sector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estatal.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respuesta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este servicio al turismo </a:t>
            </a:r>
            <a:r>
              <a:rPr dirty="0" sz="1200">
                <a:latin typeface="Tahoma"/>
                <a:cs typeface="Tahoma"/>
              </a:rPr>
              <a:t>y a los  </a:t>
            </a:r>
            <a:r>
              <a:rPr dirty="0" sz="1200" spc="-5">
                <a:latin typeface="Tahoma"/>
                <a:cs typeface="Tahoma"/>
              </a:rPr>
              <a:t>gobiernos </a:t>
            </a:r>
            <a:r>
              <a:rPr dirty="0" sz="1200">
                <a:latin typeface="Tahoma"/>
                <a:cs typeface="Tahoma"/>
              </a:rPr>
              <a:t>locales se </a:t>
            </a:r>
            <a:r>
              <a:rPr dirty="0" sz="1200" spc="-10">
                <a:latin typeface="Tahoma"/>
                <a:cs typeface="Tahoma"/>
              </a:rPr>
              <a:t>dará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correspondencia con </a:t>
            </a:r>
            <a:r>
              <a:rPr dirty="0" sz="1200">
                <a:latin typeface="Tahoma"/>
                <a:cs typeface="Tahoma"/>
              </a:rPr>
              <a:t>la demanda de </a:t>
            </a:r>
            <a:r>
              <a:rPr dirty="0" sz="1200" spc="-5">
                <a:latin typeface="Tahoma"/>
                <a:cs typeface="Tahoma"/>
              </a:rPr>
              <a:t>ambos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cumpliendo con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higiénico </a:t>
            </a:r>
            <a:r>
              <a:rPr dirty="0" sz="1200" spc="-5">
                <a:latin typeface="Tahoma"/>
                <a:cs typeface="Tahoma"/>
              </a:rPr>
              <a:t>sanitarias planteadas </a:t>
            </a:r>
            <a:r>
              <a:rPr dirty="0" sz="1200" spc="-10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ct val="100000"/>
              </a:lnSpc>
              <a:spcBef>
                <a:spcPts val="10"/>
              </a:spcBef>
              <a:buAutoNum type="alphaLcPeriod" startAt="14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Incorporación progresiva </a:t>
            </a:r>
            <a:r>
              <a:rPr dirty="0" sz="1200">
                <a:latin typeface="Tahoma"/>
                <a:cs typeface="Tahoma"/>
              </a:rPr>
              <a:t>del personal de </a:t>
            </a:r>
            <a:r>
              <a:rPr dirty="0" sz="1200" spc="-5">
                <a:latin typeface="Tahoma"/>
                <a:cs typeface="Tahoma"/>
              </a:rPr>
              <a:t>riesgo, con medidas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seguimiento.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78549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MEDIDAS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144905" marR="5080" indent="-178435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a.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los locales de </a:t>
            </a:r>
            <a:r>
              <a:rPr dirty="0" sz="1200" spc="-5">
                <a:latin typeface="Tahoma"/>
                <a:cs typeface="Tahoma"/>
              </a:rPr>
              <a:t>reunión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identificará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cupo </a:t>
            </a:r>
            <a:r>
              <a:rPr dirty="0" sz="1200">
                <a:latin typeface="Tahoma"/>
                <a:cs typeface="Tahoma"/>
              </a:rPr>
              <a:t>máximo de personas que  </a:t>
            </a:r>
            <a:r>
              <a:rPr dirty="0" sz="1200" spc="-5">
                <a:latin typeface="Tahoma"/>
                <a:cs typeface="Tahoma"/>
              </a:rPr>
              <a:t>podrán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entrar,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manteniendo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espacio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menos,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metro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entre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cada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  de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ellas,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densidad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humana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máxima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cada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sillas,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dejando  </a:t>
            </a:r>
            <a:r>
              <a:rPr dirty="0" sz="1200" spc="-5">
                <a:latin typeface="Tahoma"/>
                <a:cs typeface="Tahoma"/>
              </a:rPr>
              <a:t>vacías dos filas al frente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atrás.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865" cy="8328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9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35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144905" indent="-178435">
              <a:lnSpc>
                <a:spcPct val="100000"/>
              </a:lnSpc>
              <a:spcBef>
                <a:spcPts val="5"/>
              </a:spcBef>
              <a:buAutoNum type="alphaLcPeriod" startAt="2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Establecer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obligatorio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nasobuco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ambientes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donde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endParaRPr sz="1200">
              <a:latin typeface="Tahoma"/>
              <a:cs typeface="Tahoma"/>
            </a:endParaRPr>
          </a:p>
          <a:p>
            <a:pPr marL="1144905" marR="6985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encuentren a </a:t>
            </a:r>
            <a:r>
              <a:rPr dirty="0" sz="1200" spc="-5">
                <a:latin typeface="Tahoma"/>
                <a:cs typeface="Tahoma"/>
              </a:rPr>
              <a:t>menos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dos metros; </a:t>
            </a:r>
            <a:r>
              <a:rPr dirty="0" sz="1200">
                <a:latin typeface="Tahoma"/>
                <a:cs typeface="Tahoma"/>
              </a:rPr>
              <a:t>así </a:t>
            </a:r>
            <a:r>
              <a:rPr dirty="0" sz="1200" spc="-5">
                <a:latin typeface="Tahoma"/>
                <a:cs typeface="Tahoma"/>
              </a:rPr>
              <a:t>como, </a:t>
            </a:r>
            <a:r>
              <a:rPr dirty="0" sz="1200">
                <a:latin typeface="Tahoma"/>
                <a:cs typeface="Tahoma"/>
              </a:rPr>
              <a:t>exigir el uso del mismo a las  personas </a:t>
            </a:r>
            <a:r>
              <a:rPr dirty="0" sz="1200" spc="-5">
                <a:latin typeface="Tahoma"/>
                <a:cs typeface="Tahoma"/>
              </a:rPr>
              <a:t>que presenten síntomas respiratorios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estén en áreas 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riesgo.</a:t>
            </a:r>
            <a:endParaRPr sz="1200">
              <a:latin typeface="Tahoma"/>
              <a:cs typeface="Tahoma"/>
            </a:endParaRPr>
          </a:p>
          <a:p>
            <a:pPr algn="just" marL="1144905" marR="7620" indent="-178435">
              <a:lnSpc>
                <a:spcPts val="1450"/>
              </a:lnSpc>
              <a:spcBef>
                <a:spcPts val="40"/>
              </a:spcBef>
              <a:buAutoNum type="alphaLcPeriod" startAt="3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seleccionan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polos turísticos abiertos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esta fase, </a:t>
            </a:r>
            <a:r>
              <a:rPr dirty="0" sz="1200">
                <a:latin typeface="Tahoma"/>
                <a:cs typeface="Tahoma"/>
              </a:rPr>
              <a:t>hoteles </a:t>
            </a:r>
            <a:r>
              <a:rPr dirty="0" sz="1200" spc="-10">
                <a:latin typeface="Tahoma"/>
                <a:cs typeface="Tahoma"/>
              </a:rPr>
              <a:t>para 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aislamiento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tripulaciones, cumpliendo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protocolos  establecidos para el </a:t>
            </a:r>
            <a:r>
              <a:rPr dirty="0" sz="1200" spc="-10">
                <a:latin typeface="Tahoma"/>
                <a:cs typeface="Tahoma"/>
              </a:rPr>
              <a:t>resto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garantizando su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aislamiento.</a:t>
            </a:r>
            <a:endParaRPr sz="1200">
              <a:latin typeface="Tahoma"/>
              <a:cs typeface="Tahoma"/>
            </a:endParaRPr>
          </a:p>
          <a:p>
            <a:pPr algn="just" marL="1144905" marR="9525" indent="-178435">
              <a:lnSpc>
                <a:spcPts val="1440"/>
              </a:lnSpc>
              <a:spcBef>
                <a:spcPts val="10"/>
              </a:spcBef>
              <a:buAutoNum type="alphaLcPeriod" startAt="3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define por polos turísticos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instalación hotelera </a:t>
            </a:r>
            <a:r>
              <a:rPr dirty="0" sz="1200">
                <a:latin typeface="Tahoma"/>
                <a:cs typeface="Tahoma"/>
              </a:rPr>
              <a:t>para el </a:t>
            </a:r>
            <a:r>
              <a:rPr dirty="0" sz="1200" spc="-5">
                <a:latin typeface="Tahoma"/>
                <a:cs typeface="Tahoma"/>
              </a:rPr>
              <a:t>aislamiento </a:t>
            </a:r>
            <a:r>
              <a:rPr dirty="0" sz="1200">
                <a:latin typeface="Tahoma"/>
                <a:cs typeface="Tahoma"/>
              </a:rPr>
              <a:t>de  los </a:t>
            </a:r>
            <a:r>
              <a:rPr dirty="0" sz="1200" spc="-5">
                <a:latin typeface="Tahoma"/>
                <a:cs typeface="Tahoma"/>
              </a:rPr>
              <a:t>turistas extranjeros con síntomas respiratorios para vigilancia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estudio.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ts val="1405"/>
              </a:lnSpc>
              <a:buAutoNum type="alphaLcPeriod" startAt="3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establece el régimen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albergamiento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fuerza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en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endParaRPr sz="1200">
              <a:latin typeface="Tahoma"/>
              <a:cs typeface="Tahoma"/>
            </a:endParaRPr>
          </a:p>
          <a:p>
            <a:pPr marL="1144905" marR="6985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turísticos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seleccionados,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incluye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personal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MINSAP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presta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 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instalaciones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hoteleras.</a:t>
            </a:r>
            <a:endParaRPr sz="1200">
              <a:latin typeface="Tahoma"/>
              <a:cs typeface="Tahoma"/>
            </a:endParaRPr>
          </a:p>
          <a:p>
            <a:pPr algn="just" marL="1144905" marR="8890" indent="-178435">
              <a:lnSpc>
                <a:spcPct val="100800"/>
              </a:lnSpc>
              <a:buAutoNum type="alphaLcPeriod" startAt="6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Establecer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cuarentena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días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prestan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  los </a:t>
            </a:r>
            <a:r>
              <a:rPr dirty="0" sz="1200" spc="-5">
                <a:latin typeface="Tahoma"/>
                <a:cs typeface="Tahoma"/>
              </a:rPr>
              <a:t>hoteles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realizar Test rápido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concluir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vigilancia.</a:t>
            </a:r>
            <a:endParaRPr sz="1200">
              <a:latin typeface="Tahoma"/>
              <a:cs typeface="Tahoma"/>
            </a:endParaRPr>
          </a:p>
          <a:p>
            <a:pPr algn="just" marL="1144905" marR="6985" indent="-178435">
              <a:lnSpc>
                <a:spcPts val="1450"/>
              </a:lnSpc>
              <a:spcBef>
                <a:spcPts val="45"/>
              </a:spcBef>
              <a:buAutoNum type="alphaLcPeriod" startAt="6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Exigir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cumplimiento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restricción </a:t>
            </a:r>
            <a:r>
              <a:rPr dirty="0" sz="1200">
                <a:latin typeface="Tahoma"/>
                <a:cs typeface="Tahoma"/>
              </a:rPr>
              <a:t>del movimiento de </a:t>
            </a:r>
            <a:r>
              <a:rPr dirty="0" sz="1200" spc="-5">
                <a:latin typeface="Tahoma"/>
                <a:cs typeface="Tahoma"/>
              </a:rPr>
              <a:t>los turistas  extranjeros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límites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polo turístico </a:t>
            </a:r>
            <a:r>
              <a:rPr dirty="0" sz="1200">
                <a:latin typeface="Tahoma"/>
                <a:cs typeface="Tahoma"/>
              </a:rPr>
              <a:t>en que se </a:t>
            </a:r>
            <a:r>
              <a:rPr dirty="0" sz="1200" spc="-5">
                <a:latin typeface="Tahoma"/>
                <a:cs typeface="Tahoma"/>
              </a:rPr>
              <a:t>encuentren alojados, con  limitaciones de excursiones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otros polos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turísticos.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VIII.5.- TERCERA</a:t>
            </a:r>
            <a:r>
              <a:rPr dirty="0" sz="1200" spc="-5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FASE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CARACTERISTICAS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144905" marR="7620" indent="-178435">
              <a:lnSpc>
                <a:spcPct val="10060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concibe una mayor </a:t>
            </a:r>
            <a:r>
              <a:rPr dirty="0" sz="1200">
                <a:latin typeface="Tahoma"/>
                <a:cs typeface="Tahoma"/>
              </a:rPr>
              <a:t>normalización de </a:t>
            </a:r>
            <a:r>
              <a:rPr dirty="0" sz="1200" spc="-5">
                <a:latin typeface="Tahoma"/>
                <a:cs typeface="Tahoma"/>
              </a:rPr>
              <a:t>servicios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intercambio social, casi  llevando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normalidad aquellas actividades </a:t>
            </a:r>
            <a:r>
              <a:rPr dirty="0" sz="1200">
                <a:latin typeface="Tahoma"/>
                <a:cs typeface="Tahoma"/>
              </a:rPr>
              <a:t>que se </a:t>
            </a:r>
            <a:r>
              <a:rPr dirty="0" sz="1200" spc="-5">
                <a:latin typeface="Tahoma"/>
                <a:cs typeface="Tahoma"/>
              </a:rPr>
              <a:t>consideren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menos  riesgo, </a:t>
            </a:r>
            <a:r>
              <a:rPr dirty="0" sz="1200">
                <a:latin typeface="Tahoma"/>
                <a:cs typeface="Tahoma"/>
              </a:rPr>
              <a:t>pero manteniendo implementadas algunas de </a:t>
            </a:r>
            <a:r>
              <a:rPr dirty="0" sz="1200" spc="-5">
                <a:latin typeface="Tahoma"/>
                <a:cs typeface="Tahoma"/>
              </a:rPr>
              <a:t>las medidas para  reducirlo.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amplía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apertura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fronteras con medidas 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bioseguridad.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renta de autos se restablece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normalidad.</a:t>
            </a:r>
            <a:endParaRPr sz="1200">
              <a:latin typeface="Tahoma"/>
              <a:cs typeface="Tahoma"/>
            </a:endParaRPr>
          </a:p>
          <a:p>
            <a:pPr algn="just" marL="1144905" marR="8255" indent="-178435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extrahoteleros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abren,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cumpliendo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medidas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distanciamiento  </a:t>
            </a:r>
            <a:r>
              <a:rPr dirty="0" sz="1200" spc="-5">
                <a:latin typeface="Tahoma"/>
                <a:cs typeface="Tahoma"/>
              </a:rPr>
              <a:t>físico </a:t>
            </a:r>
            <a:r>
              <a:rPr dirty="0" sz="1200">
                <a:latin typeface="Tahoma"/>
                <a:cs typeface="Tahoma"/>
              </a:rPr>
              <a:t>y el </a:t>
            </a:r>
            <a:r>
              <a:rPr dirty="0" sz="1200" spc="-5">
                <a:latin typeface="Tahoma"/>
                <a:cs typeface="Tahoma"/>
              </a:rPr>
              <a:t>protocolo de </a:t>
            </a:r>
            <a:r>
              <a:rPr dirty="0" sz="1200">
                <a:latin typeface="Tahoma"/>
                <a:cs typeface="Tahoma"/>
              </a:rPr>
              <a:t>higiene y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seguridad.</a:t>
            </a:r>
            <a:endParaRPr sz="1200">
              <a:latin typeface="Tahoma"/>
              <a:cs typeface="Tahoma"/>
            </a:endParaRPr>
          </a:p>
          <a:p>
            <a:pPr algn="just" marL="1144905" marR="5715" indent="-178435">
              <a:lnSpc>
                <a:spcPts val="144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incrementa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gradualmente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piscinas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desde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80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%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llegar 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100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%.</a:t>
            </a:r>
            <a:endParaRPr sz="1200">
              <a:latin typeface="Tahoma"/>
              <a:cs typeface="Tahoma"/>
            </a:endParaRPr>
          </a:p>
          <a:p>
            <a:pPr algn="just" marL="1144905" marR="7620" indent="-178435">
              <a:lnSpc>
                <a:spcPts val="145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Centros Nocturnos (Club, cabaret, salas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fiesta, discotecas) abrirán  cumpliendo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normas 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funcionamiento.</a:t>
            </a:r>
            <a:endParaRPr sz="1200">
              <a:latin typeface="Tahoma"/>
              <a:cs typeface="Tahoma"/>
            </a:endParaRPr>
          </a:p>
          <a:p>
            <a:pPr algn="just" marL="1144905" marR="5080" indent="-178435">
              <a:lnSpc>
                <a:spcPts val="1440"/>
              </a:lnSpc>
              <a:spcBef>
                <a:spcPts val="5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activa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comercialización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productos turísticos con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turoperadores, 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agencias </a:t>
            </a:r>
            <a:r>
              <a:rPr dirty="0" sz="1200">
                <a:latin typeface="Tahoma"/>
                <a:cs typeface="Tahoma"/>
              </a:rPr>
              <a:t>y buró </a:t>
            </a:r>
            <a:r>
              <a:rPr dirty="0" sz="1200" spc="-5">
                <a:latin typeface="Tahoma"/>
                <a:cs typeface="Tahoma"/>
              </a:rPr>
              <a:t>de turismo, para todo el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destino.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ts val="1405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restablece el transporte turístico por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país.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autorizan las operaciones aéreas </a:t>
            </a:r>
            <a:r>
              <a:rPr dirty="0" sz="1200">
                <a:latin typeface="Tahoma"/>
                <a:cs typeface="Tahoma"/>
              </a:rPr>
              <a:t>en la </a:t>
            </a:r>
            <a:r>
              <a:rPr dirty="0" sz="1200" spc="-5">
                <a:latin typeface="Tahoma"/>
                <a:cs typeface="Tahoma"/>
              </a:rPr>
              <a:t>modalidad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vuelo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regular.</a:t>
            </a:r>
            <a:endParaRPr sz="1200">
              <a:latin typeface="Tahoma"/>
              <a:cs typeface="Tahoma"/>
            </a:endParaRPr>
          </a:p>
          <a:p>
            <a:pPr algn="just" marL="1144905" marR="10160" indent="-178435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restablecen todas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operaciones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circuitos, excursiones, incluyendo </a:t>
            </a:r>
            <a:r>
              <a:rPr dirty="0" sz="1200">
                <a:latin typeface="Tahoma"/>
                <a:cs typeface="Tahoma"/>
              </a:rPr>
              <a:t>las  </a:t>
            </a:r>
            <a:r>
              <a:rPr dirty="0" sz="1200" spc="-5">
                <a:latin typeface="Tahoma"/>
                <a:cs typeface="Tahoma"/>
              </a:rPr>
              <a:t>actividades náuticas </a:t>
            </a:r>
            <a:r>
              <a:rPr dirty="0" sz="1200">
                <a:latin typeface="Tahoma"/>
                <a:cs typeface="Tahoma"/>
              </a:rPr>
              <a:t>y de </a:t>
            </a:r>
            <a:r>
              <a:rPr dirty="0" sz="1200" spc="-5">
                <a:latin typeface="Tahoma"/>
                <a:cs typeface="Tahoma"/>
              </a:rPr>
              <a:t>marinas en todo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destino.</a:t>
            </a:r>
            <a:endParaRPr sz="1200">
              <a:latin typeface="Tahoma"/>
              <a:cs typeface="Tahoma"/>
            </a:endParaRPr>
          </a:p>
          <a:p>
            <a:pPr algn="just" marL="1144905" marR="5080" indent="-178435">
              <a:lnSpc>
                <a:spcPts val="144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deja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prohibición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permanencia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embarcaciones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recreo  extranjeras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tripulantes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pasajeros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bordo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aguas</a:t>
            </a:r>
            <a:endParaRPr sz="1200">
              <a:latin typeface="Tahoma"/>
              <a:cs typeface="Tahoma"/>
            </a:endParaRPr>
          </a:p>
          <a:p>
            <a:pPr marL="1144905">
              <a:lnSpc>
                <a:spcPts val="1405"/>
              </a:lnSpc>
            </a:pPr>
            <a:r>
              <a:rPr dirty="0" sz="1200" spc="-5">
                <a:latin typeface="Tahoma"/>
                <a:cs typeface="Tahoma"/>
              </a:rPr>
              <a:t>territoriales.</a:t>
            </a:r>
            <a:endParaRPr sz="1200">
              <a:latin typeface="Tahoma"/>
              <a:cs typeface="Tahoma"/>
            </a:endParaRPr>
          </a:p>
          <a:p>
            <a:pPr algn="just" marL="1144905" marR="8255" indent="-178435">
              <a:lnSpc>
                <a:spcPct val="100800"/>
              </a:lnSpc>
              <a:buAutoNum type="alphaLcPeriod" startAt="12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pasajeros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ingresen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país,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además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equipaje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cabina,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limitar 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de bodega hasta dos </a:t>
            </a:r>
            <a:r>
              <a:rPr dirty="0" sz="1200">
                <a:latin typeface="Tahoma"/>
                <a:cs typeface="Tahoma"/>
              </a:rPr>
              <a:t>piezas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32kg.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1595" cy="68554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34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571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144905" indent="-178435">
              <a:lnSpc>
                <a:spcPct val="100000"/>
              </a:lnSpc>
              <a:spcBef>
                <a:spcPts val="5"/>
              </a:spcBef>
              <a:buAutoNum type="alphaLcPeriod" startAt="13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Funcionamiento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tiendas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puntos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venta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bienes culturales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ARTEX,</a:t>
            </a:r>
            <a:endParaRPr sz="1200">
              <a:latin typeface="Tahoma"/>
              <a:cs typeface="Tahoma"/>
            </a:endParaRPr>
          </a:p>
          <a:p>
            <a:pPr marL="1144905" marR="762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EGREM, FCBC </a:t>
            </a:r>
            <a:r>
              <a:rPr dirty="0" sz="1200">
                <a:latin typeface="Tahoma"/>
                <a:cs typeface="Tahoma"/>
              </a:rPr>
              <a:t>y Red Casa de</a:t>
            </a:r>
            <a:r>
              <a:rPr dirty="0" sz="1200" spc="-2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Américas; manteniendo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higiénico  </a:t>
            </a:r>
            <a:r>
              <a:rPr dirty="0" sz="1200" spc="-5">
                <a:latin typeface="Tahoma"/>
                <a:cs typeface="Tahoma"/>
              </a:rPr>
              <a:t>sanitarias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limitando el número de participantes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distancia </a:t>
            </a:r>
            <a:r>
              <a:rPr dirty="0" sz="1200">
                <a:latin typeface="Tahoma"/>
                <a:cs typeface="Tahoma"/>
              </a:rPr>
              <a:t>entre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ellos.</a:t>
            </a:r>
            <a:endParaRPr sz="1200">
              <a:latin typeface="Tahoma"/>
              <a:cs typeface="Tahoma"/>
            </a:endParaRPr>
          </a:p>
          <a:p>
            <a:pPr algn="just" marL="1144905" marR="6985" indent="-178435">
              <a:lnSpc>
                <a:spcPts val="1450"/>
              </a:lnSpc>
              <a:spcBef>
                <a:spcPts val="40"/>
              </a:spcBef>
              <a:buAutoNum type="alphaLcPeriod" startAt="14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incrementan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acciones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comercialización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servicios artísticos </a:t>
            </a:r>
            <a:r>
              <a:rPr dirty="0" sz="1200">
                <a:latin typeface="Tahoma"/>
                <a:cs typeface="Tahoma"/>
              </a:rPr>
              <a:t>en  </a:t>
            </a:r>
            <a:r>
              <a:rPr dirty="0" sz="1200" spc="-5">
                <a:latin typeface="Tahoma"/>
                <a:cs typeface="Tahoma"/>
              </a:rPr>
              <a:t>frontera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internacionalmente,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acuerdo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demanda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cumpliendo con </a:t>
            </a:r>
            <a:r>
              <a:rPr dirty="0" sz="1200">
                <a:latin typeface="Tahoma"/>
                <a:cs typeface="Tahoma"/>
              </a:rPr>
              <a:t>las  </a:t>
            </a:r>
            <a:r>
              <a:rPr dirty="0" sz="1200" spc="-5">
                <a:latin typeface="Tahoma"/>
                <a:cs typeface="Tahoma"/>
              </a:rPr>
              <a:t>medidas higiénico sanitarias planteadas </a:t>
            </a:r>
            <a:r>
              <a:rPr dirty="0" sz="1200" spc="-10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fase.</a:t>
            </a:r>
            <a:endParaRPr sz="1200">
              <a:latin typeface="Tahoma"/>
              <a:cs typeface="Tahoma"/>
            </a:endParaRPr>
          </a:p>
          <a:p>
            <a:pPr algn="just" marL="1144905" marR="5080" indent="-178435">
              <a:lnSpc>
                <a:spcPts val="1440"/>
              </a:lnSpc>
              <a:spcBef>
                <a:spcPts val="10"/>
              </a:spcBef>
              <a:buAutoNum type="alphaLcPeriod" startAt="14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Tener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turismo renovado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plena </a:t>
            </a:r>
            <a:r>
              <a:rPr dirty="0" sz="1200" spc="-5">
                <a:latin typeface="Tahoma"/>
                <a:cs typeface="Tahoma"/>
              </a:rPr>
              <a:t>vitalidad, seguro, </a:t>
            </a:r>
            <a:r>
              <a:rPr dirty="0" sz="1200">
                <a:latin typeface="Tahoma"/>
                <a:cs typeface="Tahoma"/>
              </a:rPr>
              <a:t>de paz y de salud,  que </a:t>
            </a:r>
            <a:r>
              <a:rPr dirty="0" sz="1200" spc="-5">
                <a:latin typeface="Tahoma"/>
                <a:cs typeface="Tahoma"/>
              </a:rPr>
              <a:t>puede coincidir con el comienzo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temporada </a:t>
            </a:r>
            <a:r>
              <a:rPr dirty="0" sz="1200">
                <a:latin typeface="Tahoma"/>
                <a:cs typeface="Tahoma"/>
              </a:rPr>
              <a:t>alta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2020-2021.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ts val="1405"/>
              </a:lnSpc>
              <a:buAutoNum type="alphaLcPeriod" startAt="14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concluyen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mantenimientos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reparaciones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instalaciones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turísticas.</a:t>
            </a:r>
            <a:endParaRPr sz="1200">
              <a:latin typeface="Tahoma"/>
              <a:cs typeface="Tahoma"/>
            </a:endParaRPr>
          </a:p>
          <a:p>
            <a:pPr algn="just" marL="1144905" marR="8890" indent="-178435">
              <a:lnSpc>
                <a:spcPct val="100000"/>
              </a:lnSpc>
              <a:spcBef>
                <a:spcPts val="10"/>
              </a:spcBef>
              <a:buAutoNum type="alphaLcPeriod" startAt="14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Relanzar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destino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Cuba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realizando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ferias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FITCUBA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Feria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Turismo 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Salud.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78549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MEDIDAS: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144905" marR="6350" indent="-178435">
              <a:lnSpc>
                <a:spcPct val="1008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Establecer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obligatorio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nasobuco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ambientes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donde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  </a:t>
            </a:r>
            <a:r>
              <a:rPr dirty="0" sz="1200">
                <a:latin typeface="Tahoma"/>
                <a:cs typeface="Tahoma"/>
              </a:rPr>
              <a:t>encuentren a menos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dos metros; </a:t>
            </a:r>
            <a:r>
              <a:rPr dirty="0" sz="1200">
                <a:latin typeface="Tahoma"/>
                <a:cs typeface="Tahoma"/>
              </a:rPr>
              <a:t>así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exigir el uso del mismo a las  personas </a:t>
            </a:r>
            <a:r>
              <a:rPr dirty="0" sz="1200" spc="-5">
                <a:latin typeface="Tahoma"/>
                <a:cs typeface="Tahoma"/>
              </a:rPr>
              <a:t>que presenten síntomas respiratorios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estén en áreas 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riesgo.</a:t>
            </a:r>
            <a:endParaRPr sz="1200">
              <a:latin typeface="Tahoma"/>
              <a:cs typeface="Tahoma"/>
            </a:endParaRPr>
          </a:p>
          <a:p>
            <a:pPr algn="just" marL="1144905" marR="7620" indent="-178435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los locales de </a:t>
            </a:r>
            <a:r>
              <a:rPr dirty="0" sz="1200" spc="-5">
                <a:latin typeface="Tahoma"/>
                <a:cs typeface="Tahoma"/>
              </a:rPr>
              <a:t>reunión identificar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cupo </a:t>
            </a:r>
            <a:r>
              <a:rPr dirty="0" sz="1200">
                <a:latin typeface="Tahoma"/>
                <a:cs typeface="Tahoma"/>
              </a:rPr>
              <a:t>máximo de </a:t>
            </a:r>
            <a:r>
              <a:rPr dirty="0" sz="1200" spc="-5">
                <a:latin typeface="Tahoma"/>
                <a:cs typeface="Tahoma"/>
              </a:rPr>
              <a:t>personas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podrán  </a:t>
            </a:r>
            <a:r>
              <a:rPr dirty="0" sz="1200">
                <a:latin typeface="Tahoma"/>
                <a:cs typeface="Tahoma"/>
              </a:rPr>
              <a:t>entrar, manteniendo un espacio de al menos una persona </a:t>
            </a:r>
            <a:r>
              <a:rPr dirty="0" sz="1200" spc="-5">
                <a:latin typeface="Tahoma"/>
                <a:cs typeface="Tahoma"/>
              </a:rPr>
              <a:t>cada </a:t>
            </a:r>
            <a:r>
              <a:rPr dirty="0" sz="1200">
                <a:latin typeface="Tahoma"/>
                <a:cs typeface="Tahoma"/>
              </a:rPr>
              <a:t>una silla y en  </a:t>
            </a:r>
            <a:r>
              <a:rPr dirty="0" sz="1200" spc="-5">
                <a:latin typeface="Tahoma"/>
                <a:cs typeface="Tahoma"/>
              </a:rPr>
              <a:t>filas consecutivas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asientos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alternos.</a:t>
            </a:r>
            <a:endParaRPr sz="1200">
              <a:latin typeface="Tahoma"/>
              <a:cs typeface="Tahoma"/>
            </a:endParaRPr>
          </a:p>
          <a:p>
            <a:pPr algn="just" marL="1144905" indent="-178435">
              <a:lnSpc>
                <a:spcPts val="139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Fortalecer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mecanismos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comunicación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casas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renta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endParaRPr sz="1200">
              <a:latin typeface="Tahoma"/>
              <a:cs typeface="Tahoma"/>
            </a:endParaRPr>
          </a:p>
          <a:p>
            <a:pPr marL="1144905" marR="1079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lugares donde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abre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turismo </a:t>
            </a:r>
            <a:r>
              <a:rPr dirty="0" sz="1200">
                <a:latin typeface="Tahoma"/>
                <a:cs typeface="Tahoma"/>
              </a:rPr>
              <a:t>y el </a:t>
            </a:r>
            <a:r>
              <a:rPr dirty="0" sz="1200" spc="-5">
                <a:latin typeface="Tahoma"/>
                <a:cs typeface="Tahoma"/>
              </a:rPr>
              <a:t>control por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sector </a:t>
            </a:r>
            <a:r>
              <a:rPr dirty="0" sz="1200">
                <a:latin typeface="Tahoma"/>
                <a:cs typeface="Tahoma"/>
              </a:rPr>
              <a:t>de Salud, de </a:t>
            </a:r>
            <a:r>
              <a:rPr dirty="0" sz="1200" spc="-5">
                <a:latin typeface="Tahoma"/>
                <a:cs typeface="Tahoma"/>
              </a:rPr>
              <a:t>todos 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turistas extranjeros que se hospeden en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estas.</a:t>
            </a:r>
            <a:endParaRPr sz="1200">
              <a:latin typeface="Tahoma"/>
              <a:cs typeface="Tahoma"/>
            </a:endParaRPr>
          </a:p>
          <a:p>
            <a:pPr algn="just" marL="1144905" marR="5080" indent="-178435">
              <a:lnSpc>
                <a:spcPct val="100499"/>
              </a:lnSpc>
              <a:spcBef>
                <a:spcPts val="5"/>
              </a:spcBef>
              <a:buAutoNum type="alphaLcPeriod" startAt="4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Seleccionar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los nuevos polos turísticos abiertos, hoteles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 </a:t>
            </a:r>
            <a:r>
              <a:rPr dirty="0" sz="1200" spc="-5">
                <a:latin typeface="Tahoma"/>
                <a:cs typeface="Tahoma"/>
              </a:rPr>
              <a:t>aislamiento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tripulaciones,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cumpliendo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0">
                <a:latin typeface="Tahoma"/>
                <a:cs typeface="Tahoma"/>
              </a:rPr>
              <a:t>los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protocolos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 resto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garantizando su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aislamiento.</a:t>
            </a:r>
            <a:endParaRPr sz="1200">
              <a:latin typeface="Tahoma"/>
              <a:cs typeface="Tahoma"/>
            </a:endParaRPr>
          </a:p>
          <a:p>
            <a:pPr algn="just" marL="1144905" marR="8890" indent="-178435">
              <a:lnSpc>
                <a:spcPct val="100000"/>
              </a:lnSpc>
              <a:spcBef>
                <a:spcPts val="10"/>
              </a:spcBef>
              <a:buAutoNum type="alphaLcPeriod" startAt="4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Definir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polos turísticos abiertos </a:t>
            </a:r>
            <a:r>
              <a:rPr dirty="0" sz="1200">
                <a:latin typeface="Tahoma"/>
                <a:cs typeface="Tahoma"/>
              </a:rPr>
              <a:t>en esta </a:t>
            </a:r>
            <a:r>
              <a:rPr dirty="0" sz="1200" spc="-5">
                <a:latin typeface="Tahoma"/>
                <a:cs typeface="Tahoma"/>
              </a:rPr>
              <a:t>fase,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instalación hotelera 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el aislamiento de los clientes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sospechosos.</a:t>
            </a:r>
            <a:endParaRPr sz="1200">
              <a:latin typeface="Tahoma"/>
              <a:cs typeface="Tahoma"/>
            </a:endParaRPr>
          </a:p>
          <a:p>
            <a:pPr algn="just" marL="1144905" marR="7620" indent="-178435">
              <a:lnSpc>
                <a:spcPct val="100800"/>
              </a:lnSpc>
              <a:buAutoNum type="alphaLcPeriod" startAt="4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Establecer con carácter obligatorio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información </a:t>
            </a:r>
            <a:r>
              <a:rPr dirty="0" sz="1200">
                <a:latin typeface="Tahoma"/>
                <a:cs typeface="Tahoma"/>
              </a:rPr>
              <a:t>de personas </a:t>
            </a:r>
            <a:r>
              <a:rPr dirty="0" sz="1200" spc="-5">
                <a:latin typeface="Tahoma"/>
                <a:cs typeface="Tahoma"/>
              </a:rPr>
              <a:t>con síntomas  respiratorios que se encuentren hospedados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10">
                <a:latin typeface="Tahoma"/>
                <a:cs typeface="Tahoma"/>
              </a:rPr>
              <a:t>casas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renta.</a:t>
            </a:r>
            <a:endParaRPr sz="1200">
              <a:latin typeface="Tahoma"/>
              <a:cs typeface="Tahoma"/>
            </a:endParaRPr>
          </a:p>
          <a:p>
            <a:pPr algn="just" marL="1144905" marR="5715" indent="-178435">
              <a:lnSpc>
                <a:spcPts val="1450"/>
              </a:lnSpc>
              <a:spcBef>
                <a:spcPts val="40"/>
              </a:spcBef>
              <a:buAutoNum type="alphaLcPeriod" startAt="4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Exigir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arrendatarios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disponibilidad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sustancias desinfectantes  (hipoclorito,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alcohol,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otras)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descontaminación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superficies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manos,  incluyendo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imes New Roman"/>
              <a:cs typeface="Times New Roman"/>
            </a:endParaRPr>
          </a:p>
          <a:p>
            <a:pPr marL="425450" marR="5715">
              <a:lnSpc>
                <a:spcPct val="1008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continuación;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detalla,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anexos por áreas,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a implementar en </a:t>
            </a:r>
            <a:r>
              <a:rPr dirty="0" sz="1200" spc="-5">
                <a:latin typeface="Tahoma"/>
                <a:cs typeface="Tahoma"/>
              </a:rPr>
              <a:t>las  diferentes actividades incluidas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servicios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turísticos.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5998845" cy="7200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</a:t>
            </a:r>
            <a:r>
              <a:rPr dirty="0" sz="1200" spc="-10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1</a:t>
            </a:r>
            <a:endParaRPr sz="1200">
              <a:latin typeface="Tahoma"/>
              <a:cs typeface="Tahoma"/>
            </a:endParaRPr>
          </a:p>
          <a:p>
            <a:pPr marL="104139">
              <a:lnSpc>
                <a:spcPct val="100000"/>
              </a:lnSpc>
              <a:spcBef>
                <a:spcPts val="15"/>
              </a:spcBef>
            </a:pPr>
            <a:r>
              <a:rPr dirty="0" sz="1200" spc="-5" b="1">
                <a:latin typeface="Tahoma"/>
                <a:cs typeface="Tahoma"/>
              </a:rPr>
              <a:t>MEDIDAS COMUNES </a:t>
            </a:r>
            <a:r>
              <a:rPr dirty="0" sz="1200" b="1">
                <a:latin typeface="Tahoma"/>
                <a:cs typeface="Tahoma"/>
              </a:rPr>
              <a:t>A </a:t>
            </a:r>
            <a:r>
              <a:rPr dirty="0" sz="1200" spc="-5" b="1">
                <a:latin typeface="Tahoma"/>
                <a:cs typeface="Tahoma"/>
              </a:rPr>
              <a:t>IMPLEMENTAR </a:t>
            </a:r>
            <a:r>
              <a:rPr dirty="0" sz="1200" b="1">
                <a:latin typeface="Tahoma"/>
                <a:cs typeface="Tahoma"/>
              </a:rPr>
              <a:t>EN </a:t>
            </a:r>
            <a:r>
              <a:rPr dirty="0" sz="1200" spc="-5" b="1">
                <a:latin typeface="Tahoma"/>
                <a:cs typeface="Tahoma"/>
              </a:rPr>
              <a:t>ESTABLECIMIENTOS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TURÍSTICOS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I.-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EXTERIORES: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372110" marR="5715" indent="-179705">
              <a:lnSpc>
                <a:spcPct val="100400"/>
              </a:lnSpc>
              <a:buAutoNum type="arabicPeriod"/>
              <a:tabLst>
                <a:tab pos="372745" algn="l"/>
              </a:tabLst>
            </a:pPr>
            <a:r>
              <a:rPr dirty="0" sz="1200">
                <a:latin typeface="Tahoma"/>
                <a:cs typeface="Tahoma"/>
              </a:rPr>
              <a:t>Limpieza </a:t>
            </a:r>
            <a:r>
              <a:rPr dirty="0" sz="1200" spc="-5">
                <a:latin typeface="Tahoma"/>
                <a:cs typeface="Tahoma"/>
              </a:rPr>
              <a:t>profunda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(con </a:t>
            </a:r>
            <a:r>
              <a:rPr dirty="0" sz="1200">
                <a:latin typeface="Tahoma"/>
                <a:cs typeface="Tahoma"/>
              </a:rPr>
              <a:t>agua </a:t>
            </a:r>
            <a:r>
              <a:rPr dirty="0" sz="1200" spc="-5">
                <a:latin typeface="Tahoma"/>
                <a:cs typeface="Tahoma"/>
              </a:rPr>
              <a:t>clorada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 producto homologado)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rampas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acceso, pavimento, barandas, escaleras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oros, </a:t>
            </a:r>
            <a:r>
              <a:rPr dirty="0" sz="1200">
                <a:latin typeface="Tahoma"/>
                <a:cs typeface="Tahoma"/>
              </a:rPr>
              <a:t>no menos de </a:t>
            </a:r>
            <a:r>
              <a:rPr dirty="0" sz="1200" spc="-5">
                <a:latin typeface="Tahoma"/>
                <a:cs typeface="Tahoma"/>
              </a:rPr>
              <a:t>dos  veces al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día.</a:t>
            </a:r>
            <a:endParaRPr sz="1200">
              <a:latin typeface="Tahoma"/>
              <a:cs typeface="Tahoma"/>
            </a:endParaRPr>
          </a:p>
          <a:p>
            <a:pPr marL="372110" indent="-17970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72745" algn="l"/>
              </a:tabLst>
            </a:pP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pulverizadores con sustancias desinfectantes (virucidas) entre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limpiezas.</a:t>
            </a:r>
            <a:endParaRPr sz="1200">
              <a:latin typeface="Tahoma"/>
              <a:cs typeface="Tahoma"/>
            </a:endParaRPr>
          </a:p>
          <a:p>
            <a:pPr algn="just" marL="372110" marR="5080" indent="-17970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calzado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accesos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(alfombra,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felpudo,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pediluvio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sanitario,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entre  </a:t>
            </a:r>
            <a:r>
              <a:rPr dirty="0" sz="1200" spc="-5">
                <a:latin typeface="Tahoma"/>
                <a:cs typeface="Tahoma"/>
              </a:rPr>
              <a:t>otros)</a:t>
            </a:r>
            <a:endParaRPr sz="1200">
              <a:latin typeface="Tahoma"/>
              <a:cs typeface="Tahoma"/>
            </a:endParaRPr>
          </a:p>
          <a:p>
            <a:pPr algn="just" marL="372110" marR="5715" indent="-179705">
              <a:lnSpc>
                <a:spcPct val="100800"/>
              </a:lnSpc>
              <a:buAutoNum type="arabicPeriod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Sustancia desinfectante (preferiblemente </a:t>
            </a:r>
            <a:r>
              <a:rPr dirty="0" sz="1200">
                <a:latin typeface="Tahoma"/>
                <a:cs typeface="Tahoma"/>
              </a:rPr>
              <a:t>geles </a:t>
            </a:r>
            <a:r>
              <a:rPr dirty="0" sz="1200" spc="-5">
                <a:latin typeface="Tahoma"/>
                <a:cs typeface="Tahoma"/>
              </a:rPr>
              <a:t>hidroalcohólicos </a:t>
            </a:r>
            <a:r>
              <a:rPr dirty="0" sz="1200">
                <a:latin typeface="Tahoma"/>
                <a:cs typeface="Tahoma"/>
              </a:rPr>
              <a:t>al 70%) en </a:t>
            </a:r>
            <a:r>
              <a:rPr dirty="0" sz="1200" spc="-5">
                <a:latin typeface="Tahoma"/>
                <a:cs typeface="Tahoma"/>
              </a:rPr>
              <a:t>las  </a:t>
            </a:r>
            <a:r>
              <a:rPr dirty="0" sz="1200">
                <a:latin typeface="Tahoma"/>
                <a:cs typeface="Tahoma"/>
              </a:rPr>
              <a:t>entradas o</a:t>
            </a:r>
            <a:r>
              <a:rPr dirty="0" sz="1200" spc="-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accesos.</a:t>
            </a:r>
            <a:endParaRPr sz="1200">
              <a:latin typeface="Tahoma"/>
              <a:cs typeface="Tahoma"/>
            </a:endParaRPr>
          </a:p>
          <a:p>
            <a:pPr algn="just" marL="372110" marR="6985" indent="-179705">
              <a:lnSpc>
                <a:spcPts val="1450"/>
              </a:lnSpc>
              <a:spcBef>
                <a:spcPts val="40"/>
              </a:spcBef>
              <a:buAutoNum type="arabicPeriod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Gestión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flujo </a:t>
            </a:r>
            <a:r>
              <a:rPr dirty="0" sz="1200">
                <a:latin typeface="Tahoma"/>
                <a:cs typeface="Tahoma"/>
              </a:rPr>
              <a:t>de personas, </a:t>
            </a:r>
            <a:r>
              <a:rPr dirty="0" sz="1200" spc="-5">
                <a:latin typeface="Tahoma"/>
                <a:cs typeface="Tahoma"/>
              </a:rPr>
              <a:t>delimitando cantidad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zonas </a:t>
            </a:r>
            <a:r>
              <a:rPr dirty="0" sz="1200">
                <a:latin typeface="Tahoma"/>
                <a:cs typeface="Tahoma"/>
              </a:rPr>
              <a:t>de espera </a:t>
            </a:r>
            <a:r>
              <a:rPr dirty="0" sz="1200" spc="-5">
                <a:latin typeface="Tahoma"/>
                <a:cs typeface="Tahoma"/>
              </a:rPr>
              <a:t>con  distanciamiento.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ahoma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II.-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PARQUEO: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lvl="1" marL="461645" indent="-177800">
              <a:lnSpc>
                <a:spcPct val="100000"/>
              </a:lnSpc>
              <a:buAutoNum type="arabicPeriod"/>
              <a:tabLst>
                <a:tab pos="46228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del área </a:t>
            </a:r>
            <a:r>
              <a:rPr dirty="0" sz="1200">
                <a:latin typeface="Tahoma"/>
                <a:cs typeface="Tahoma"/>
              </a:rPr>
              <a:t>y de </a:t>
            </a:r>
            <a:r>
              <a:rPr dirty="0" sz="1200" spc="-5">
                <a:latin typeface="Tahoma"/>
                <a:cs typeface="Tahoma"/>
              </a:rPr>
              <a:t>elementos de delimitación 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acceso.</a:t>
            </a:r>
            <a:endParaRPr sz="1200">
              <a:latin typeface="Tahoma"/>
              <a:cs typeface="Tahoma"/>
            </a:endParaRPr>
          </a:p>
          <a:p>
            <a:pPr lvl="1" marL="461645" indent="-1778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62280" algn="l"/>
              </a:tabLst>
            </a:pPr>
            <a:r>
              <a:rPr dirty="0" sz="1200" spc="-5">
                <a:latin typeface="Tahoma"/>
                <a:cs typeface="Tahoma"/>
              </a:rPr>
              <a:t>Sustancia desinfectante (trabajadores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clientes).</a:t>
            </a:r>
            <a:endParaRPr sz="1200">
              <a:latin typeface="Tahoma"/>
              <a:cs typeface="Tahoma"/>
            </a:endParaRPr>
          </a:p>
          <a:p>
            <a:pPr algn="just" lvl="1" marL="461645" marR="7620" indent="-177800">
              <a:lnSpc>
                <a:spcPts val="1450"/>
              </a:lnSpc>
              <a:spcBef>
                <a:spcPts val="35"/>
              </a:spcBef>
              <a:buAutoNum type="arabicPeriod"/>
              <a:tabLst>
                <a:tab pos="462280" algn="l"/>
              </a:tabLst>
            </a:pPr>
            <a:r>
              <a:rPr dirty="0" sz="1200" spc="-5">
                <a:latin typeface="Tahoma"/>
                <a:cs typeface="Tahoma"/>
              </a:rPr>
              <a:t>Elemento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físico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(mampara)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(nasobuco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mascarilla  desechable)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garitas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áreas 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cobro.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III.-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RETROALIMENTACIÓN: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469265" marR="6985" indent="-185420">
              <a:lnSpc>
                <a:spcPct val="10040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ahoma"/>
                <a:cs typeface="Tahoma"/>
              </a:rPr>
              <a:t>Rediseñar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mecanismo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aplicación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encuestas directas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los clientes para  </a:t>
            </a:r>
            <a:r>
              <a:rPr dirty="0" sz="1200">
                <a:latin typeface="Tahoma"/>
                <a:cs typeface="Tahoma"/>
              </a:rPr>
              <a:t>medir la </a:t>
            </a:r>
            <a:r>
              <a:rPr dirty="0" sz="1200" spc="-5">
                <a:latin typeface="Tahoma"/>
                <a:cs typeface="Tahoma"/>
              </a:rPr>
              <a:t>satisfacción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servicio, minimizando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riesgos asociados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este  proceso, teniendo en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cuenta: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ahoma"/>
              <a:buAutoNum type="arabicPeriod"/>
            </a:pPr>
            <a:endParaRPr sz="1250">
              <a:latin typeface="Times New Roman"/>
              <a:cs typeface="Times New Roman"/>
            </a:endParaRPr>
          </a:p>
          <a:p>
            <a:pPr lvl="1" marL="918844" marR="7620" indent="-228600">
              <a:lnSpc>
                <a:spcPct val="100000"/>
              </a:lnSpc>
              <a:buAutoNum type="alphaLcPeriod"/>
              <a:tabLst>
                <a:tab pos="919480" algn="l"/>
              </a:tabLst>
            </a:pPr>
            <a:r>
              <a:rPr dirty="0" sz="1200">
                <a:latin typeface="Tahoma"/>
                <a:cs typeface="Tahoma"/>
              </a:rPr>
              <a:t>Uso de guantes </a:t>
            </a:r>
            <a:r>
              <a:rPr dirty="0" sz="1200" spc="-5">
                <a:latin typeface="Tahoma"/>
                <a:cs typeface="Tahoma"/>
              </a:rPr>
              <a:t>desinfectables durante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proceso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aplicación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 encuestas.</a:t>
            </a:r>
            <a:endParaRPr sz="1200">
              <a:latin typeface="Tahoma"/>
              <a:cs typeface="Tahoma"/>
            </a:endParaRPr>
          </a:p>
          <a:p>
            <a:pPr lvl="1" marL="918844" marR="5080" indent="-228600">
              <a:lnSpc>
                <a:spcPct val="100800"/>
              </a:lnSpc>
              <a:buAutoNum type="alphaLcPeriod"/>
              <a:tabLst>
                <a:tab pos="919480" algn="l"/>
              </a:tabLst>
            </a:pPr>
            <a:r>
              <a:rPr dirty="0" sz="1200" spc="-5">
                <a:latin typeface="Tahoma"/>
                <a:cs typeface="Tahoma"/>
              </a:rPr>
              <a:t>Ofrecer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cliente </a:t>
            </a:r>
            <a:r>
              <a:rPr dirty="0" sz="1200">
                <a:latin typeface="Tahoma"/>
                <a:cs typeface="Tahoma"/>
              </a:rPr>
              <a:t>gel </a:t>
            </a:r>
            <a:r>
              <a:rPr dirty="0" sz="1200" spc="-5">
                <a:latin typeface="Tahoma"/>
                <a:cs typeface="Tahoma"/>
              </a:rPr>
              <a:t>hidroalcohólico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hipoclorito </a:t>
            </a:r>
            <a:r>
              <a:rPr dirty="0" sz="1200">
                <a:latin typeface="Tahoma"/>
                <a:cs typeface="Tahoma"/>
              </a:rPr>
              <a:t>al 0.1%, después de  </a:t>
            </a:r>
            <a:r>
              <a:rPr dirty="0" sz="1200" spc="-5">
                <a:latin typeface="Tahoma"/>
                <a:cs typeface="Tahoma"/>
              </a:rPr>
              <a:t>completar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encuesta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soporte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duro.</a:t>
            </a:r>
            <a:endParaRPr sz="1200">
              <a:latin typeface="Tahoma"/>
              <a:cs typeface="Tahoma"/>
            </a:endParaRPr>
          </a:p>
          <a:p>
            <a:pPr lvl="1" marL="918844" indent="-228600">
              <a:lnSpc>
                <a:spcPct val="100000"/>
              </a:lnSpc>
              <a:spcBef>
                <a:spcPts val="15"/>
              </a:spcBef>
              <a:buAutoNum type="alphaLcPeriod"/>
              <a:tabLst>
                <a:tab pos="919480" algn="l"/>
              </a:tabLst>
            </a:pPr>
            <a:r>
              <a:rPr dirty="0" sz="1200" spc="-5">
                <a:latin typeface="Tahoma"/>
                <a:cs typeface="Tahoma"/>
              </a:rPr>
              <a:t>Lavar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desinfectar las manos/guantes frecuentemente por el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informador.</a:t>
            </a:r>
            <a:endParaRPr sz="1200">
              <a:latin typeface="Tahoma"/>
              <a:cs typeface="Tahoma"/>
            </a:endParaRPr>
          </a:p>
          <a:p>
            <a:pPr lvl="1" marL="918844" marR="8890" indent="-22860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919480" algn="l"/>
              </a:tabLst>
            </a:pPr>
            <a:r>
              <a:rPr dirty="0" sz="1200" spc="-5">
                <a:latin typeface="Tahoma"/>
                <a:cs typeface="Tahoma"/>
              </a:rPr>
              <a:t>Lavar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desinfectar los </a:t>
            </a:r>
            <a:r>
              <a:rPr dirty="0" sz="1200">
                <a:latin typeface="Tahoma"/>
                <a:cs typeface="Tahoma"/>
              </a:rPr>
              <a:t>guantes </a:t>
            </a:r>
            <a:r>
              <a:rPr dirty="0" sz="1200" spc="-5">
                <a:latin typeface="Tahoma"/>
                <a:cs typeface="Tahoma"/>
              </a:rPr>
              <a:t>una vez concluida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aplicación </a:t>
            </a:r>
            <a:r>
              <a:rPr dirty="0" sz="1200">
                <a:latin typeface="Tahoma"/>
                <a:cs typeface="Tahoma"/>
              </a:rPr>
              <a:t>de los  </a:t>
            </a:r>
            <a:r>
              <a:rPr dirty="0" sz="1200" spc="-5">
                <a:latin typeface="Tahoma"/>
                <a:cs typeface="Tahoma"/>
              </a:rPr>
              <a:t>cuestionarios.</a:t>
            </a:r>
            <a:endParaRPr sz="1200">
              <a:latin typeface="Tahoma"/>
              <a:cs typeface="Tahoma"/>
            </a:endParaRPr>
          </a:p>
          <a:p>
            <a:pPr lvl="1" marL="918844" marR="6350" indent="-228600">
              <a:lnSpc>
                <a:spcPts val="1440"/>
              </a:lnSpc>
              <a:spcBef>
                <a:spcPts val="10"/>
              </a:spcBef>
              <a:buAutoNum type="alphaLcPeriod"/>
              <a:tabLst>
                <a:tab pos="919480" algn="l"/>
              </a:tabLst>
            </a:pPr>
            <a:r>
              <a:rPr dirty="0" sz="1200" spc="-5">
                <a:latin typeface="Tahoma"/>
                <a:cs typeface="Tahoma"/>
              </a:rPr>
              <a:t>Ofrecer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opción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responder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manera digital, acercando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dispositivo  previamente  desinfectado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cliente, </a:t>
            </a:r>
            <a:r>
              <a:rPr dirty="0" sz="1200">
                <a:latin typeface="Tahoma"/>
                <a:cs typeface="Tahoma"/>
              </a:rPr>
              <a:t>en los  </a:t>
            </a:r>
            <a:r>
              <a:rPr dirty="0" sz="1200" spc="-5">
                <a:latin typeface="Tahoma"/>
                <a:cs typeface="Tahoma"/>
              </a:rPr>
              <a:t>casos 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exista  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mecanismo</a:t>
            </a:r>
            <a:endParaRPr sz="1200">
              <a:latin typeface="Tahoma"/>
              <a:cs typeface="Tahoma"/>
            </a:endParaRPr>
          </a:p>
          <a:p>
            <a:pPr algn="ctr" marL="33655">
              <a:lnSpc>
                <a:spcPts val="1405"/>
              </a:lnSpc>
            </a:pPr>
            <a:r>
              <a:rPr dirty="0" sz="1200" spc="-5">
                <a:latin typeface="Tahoma"/>
                <a:cs typeface="Tahoma"/>
              </a:rPr>
              <a:t>operacional diseñado para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toma, aplicación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control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digital.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6101080" cy="8121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9906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</a:t>
            </a:r>
            <a:r>
              <a:rPr dirty="0" sz="1200" spc="-10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2</a:t>
            </a:r>
            <a:endParaRPr sz="1200">
              <a:latin typeface="Tahoma"/>
              <a:cs typeface="Tahoma"/>
            </a:endParaRPr>
          </a:p>
          <a:p>
            <a:pPr marL="533400">
              <a:lnSpc>
                <a:spcPct val="100000"/>
              </a:lnSpc>
              <a:spcBef>
                <a:spcPts val="15"/>
              </a:spcBef>
            </a:pPr>
            <a:r>
              <a:rPr dirty="0" sz="1200" spc="-5" b="1">
                <a:latin typeface="Tahoma"/>
                <a:cs typeface="Tahoma"/>
              </a:rPr>
              <a:t>MEDIDAS </a:t>
            </a:r>
            <a:r>
              <a:rPr dirty="0" sz="1200" b="1">
                <a:latin typeface="Tahoma"/>
                <a:cs typeface="Tahoma"/>
              </a:rPr>
              <a:t>A </a:t>
            </a:r>
            <a:r>
              <a:rPr dirty="0" sz="1200" spc="-5" b="1">
                <a:latin typeface="Tahoma"/>
                <a:cs typeface="Tahoma"/>
              </a:rPr>
              <a:t>IMPLEMENTAR </a:t>
            </a:r>
            <a:r>
              <a:rPr dirty="0" sz="1200" b="1">
                <a:latin typeface="Tahoma"/>
                <a:cs typeface="Tahoma"/>
              </a:rPr>
              <a:t>EN </a:t>
            </a:r>
            <a:r>
              <a:rPr dirty="0" sz="1200" spc="-5" b="1">
                <a:latin typeface="Tahoma"/>
                <a:cs typeface="Tahoma"/>
              </a:rPr>
              <a:t>LOS CENTROS DE</a:t>
            </a:r>
            <a:r>
              <a:rPr dirty="0" sz="1200" spc="-3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ALOJAMIENTO: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I.- RECEPCIÓN </a:t>
            </a:r>
            <a:r>
              <a:rPr dirty="0" sz="1200" b="1">
                <a:latin typeface="Tahoma"/>
                <a:cs typeface="Tahoma"/>
              </a:rPr>
              <a:t>/</a:t>
            </a:r>
            <a:r>
              <a:rPr dirty="0" sz="1200" spc="-4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LOBBY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92405" marR="5715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1.- INFORMACIÓN: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cada recepción, </a:t>
            </a:r>
            <a:r>
              <a:rPr dirty="0" sz="1200">
                <a:latin typeface="Tahoma"/>
                <a:cs typeface="Tahoma"/>
              </a:rPr>
              <a:t>lobby o hall de </a:t>
            </a:r>
            <a:r>
              <a:rPr dirty="0" sz="1200" spc="-5">
                <a:latin typeface="Tahoma"/>
                <a:cs typeface="Tahoma"/>
              </a:rPr>
              <a:t>recibimiento </a:t>
            </a:r>
            <a:r>
              <a:rPr dirty="0" sz="1200">
                <a:latin typeface="Tahoma"/>
                <a:cs typeface="Tahoma"/>
              </a:rPr>
              <a:t>deberán </a:t>
            </a:r>
            <a:r>
              <a:rPr dirty="0" sz="1200" spc="-5">
                <a:latin typeface="Tahoma"/>
                <a:cs typeface="Tahoma"/>
              </a:rPr>
              <a:t>existir  mecanismos, preferiblemente </a:t>
            </a:r>
            <a:r>
              <a:rPr dirty="0" sz="1200">
                <a:latin typeface="Tahoma"/>
                <a:cs typeface="Tahoma"/>
              </a:rPr>
              <a:t>no en </a:t>
            </a:r>
            <a:r>
              <a:rPr dirty="0" sz="1200" spc="-5">
                <a:latin typeface="Tahoma"/>
                <a:cs typeface="Tahoma"/>
              </a:rPr>
              <a:t>soporte </a:t>
            </a:r>
            <a:r>
              <a:rPr dirty="0" sz="1200">
                <a:latin typeface="Tahoma"/>
                <a:cs typeface="Tahoma"/>
              </a:rPr>
              <a:t>de papel, para </a:t>
            </a:r>
            <a:r>
              <a:rPr dirty="0" sz="1200" spc="-5">
                <a:latin typeface="Tahoma"/>
                <a:cs typeface="Tahoma"/>
              </a:rPr>
              <a:t>informar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varios idiomas 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cliente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sobre: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Medidas </a:t>
            </a:r>
            <a:r>
              <a:rPr dirty="0" sz="1200" spc="-5">
                <a:latin typeface="Tahoma"/>
                <a:cs typeface="Tahoma"/>
              </a:rPr>
              <a:t>generales </a:t>
            </a:r>
            <a:r>
              <a:rPr dirty="0" sz="1200">
                <a:latin typeface="Tahoma"/>
                <a:cs typeface="Tahoma"/>
              </a:rPr>
              <a:t>y de </a:t>
            </a:r>
            <a:r>
              <a:rPr dirty="0" sz="1200" spc="-5">
                <a:latin typeface="Tahoma"/>
                <a:cs typeface="Tahoma"/>
              </a:rPr>
              <a:t>prevención adoptadas por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instalación.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Precauciones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debe tomar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cliente para evitar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contagio.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Condiciones creadas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actuación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seguir en 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nuevos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contagios.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ct val="100499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Aviso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visitante,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tener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temperatura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corporal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superior  </a:t>
            </a:r>
            <a:r>
              <a:rPr dirty="0" sz="1200">
                <a:latin typeface="Tahoma"/>
                <a:cs typeface="Tahoma"/>
              </a:rPr>
              <a:t>a 37 </a:t>
            </a:r>
            <a:r>
              <a:rPr dirty="0" sz="1200" spc="-5">
                <a:latin typeface="Tahoma"/>
                <a:cs typeface="Tahoma"/>
              </a:rPr>
              <a:t>grados, será acompañado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posta </a:t>
            </a:r>
            <a:r>
              <a:rPr dirty="0" sz="1200">
                <a:latin typeface="Tahoma"/>
                <a:cs typeface="Tahoma"/>
              </a:rPr>
              <a:t>médica o </a:t>
            </a:r>
            <a:r>
              <a:rPr dirty="0" sz="1200" spc="-5">
                <a:latin typeface="Tahoma"/>
                <a:cs typeface="Tahoma"/>
              </a:rPr>
              <a:t>consulta para </a:t>
            </a:r>
            <a:r>
              <a:rPr dirty="0" sz="1200">
                <a:latin typeface="Tahoma"/>
                <a:cs typeface="Tahoma"/>
              </a:rPr>
              <a:t>seguir </a:t>
            </a:r>
            <a:r>
              <a:rPr dirty="0" sz="1200" spc="-10">
                <a:latin typeface="Tahoma"/>
                <a:cs typeface="Tahoma"/>
              </a:rPr>
              <a:t>el  </a:t>
            </a:r>
            <a:r>
              <a:rPr dirty="0" sz="1200" spc="-5">
                <a:latin typeface="Tahoma"/>
                <a:cs typeface="Tahoma"/>
              </a:rPr>
              <a:t>proceder definido por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autoridades sanitarias del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país.</a:t>
            </a:r>
            <a:endParaRPr sz="1200">
              <a:latin typeface="Tahoma"/>
              <a:cs typeface="Tahoma"/>
            </a:endParaRPr>
          </a:p>
          <a:p>
            <a:pPr algn="just" marL="643255" marR="5715" indent="-181610">
              <a:lnSpc>
                <a:spcPct val="1006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Informar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en la </a:t>
            </a:r>
            <a:r>
              <a:rPr dirty="0" sz="1200" spc="-5">
                <a:latin typeface="Tahoma"/>
                <a:cs typeface="Tahoma"/>
              </a:rPr>
              <a:t>confirmación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reserva sobre: </a:t>
            </a:r>
            <a:r>
              <a:rPr dirty="0" sz="1200">
                <a:latin typeface="Tahoma"/>
                <a:cs typeface="Tahoma"/>
              </a:rPr>
              <a:t>Medidas </a:t>
            </a:r>
            <a:r>
              <a:rPr dirty="0" sz="1200" spc="-10">
                <a:latin typeface="Tahoma"/>
                <a:cs typeface="Tahoma"/>
              </a:rPr>
              <a:t>generales  </a:t>
            </a:r>
            <a:r>
              <a:rPr dirty="0" sz="1200">
                <a:latin typeface="Tahoma"/>
                <a:cs typeface="Tahoma"/>
              </a:rPr>
              <a:t>y de </a:t>
            </a:r>
            <a:r>
              <a:rPr dirty="0" sz="1200" spc="-5">
                <a:latin typeface="Tahoma"/>
                <a:cs typeface="Tahoma"/>
              </a:rPr>
              <a:t>prevención adoptadas por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instalación, características actuales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restricciones en cada </a:t>
            </a:r>
            <a:r>
              <a:rPr dirty="0" sz="1200">
                <a:latin typeface="Tahoma"/>
                <a:cs typeface="Tahoma"/>
              </a:rPr>
              <a:t>uno de los </a:t>
            </a:r>
            <a:r>
              <a:rPr dirty="0" sz="1200" spc="-5">
                <a:latin typeface="Tahoma"/>
                <a:cs typeface="Tahoma"/>
              </a:rPr>
              <a:t>servicios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brindan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15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instalación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 MEDIOS</a:t>
            </a:r>
            <a:r>
              <a:rPr dirty="0" sz="1200" spc="-5" b="1">
                <a:latin typeface="Tahoma"/>
                <a:cs typeface="Tahoma"/>
              </a:rPr>
              <a:t>: </a:t>
            </a:r>
            <a:r>
              <a:rPr dirty="0" sz="1200" spc="-5">
                <a:latin typeface="Tahoma"/>
                <a:cs typeface="Tahoma"/>
              </a:rPr>
              <a:t>Deberá existir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marR="10985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Sustancia desinfectante, preferiblemente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través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dispensadores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geles  hidroalcohólicos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70.0 </a:t>
            </a:r>
            <a:r>
              <a:rPr dirty="0" sz="1200">
                <a:latin typeface="Tahoma"/>
                <a:cs typeface="Tahoma"/>
              </a:rPr>
              <a:t>% (uso de </a:t>
            </a:r>
            <a:r>
              <a:rPr dirty="0" sz="1200" spc="-5">
                <a:latin typeface="Tahoma"/>
                <a:cs typeface="Tahoma"/>
              </a:rPr>
              <a:t>trabajadores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Guantes </a:t>
            </a:r>
            <a:r>
              <a:rPr dirty="0" sz="1200" spc="-5">
                <a:latin typeface="Tahoma"/>
                <a:cs typeface="Tahoma"/>
              </a:rPr>
              <a:t>desechables (uso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trabajadores)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Nasobuco/mascarillas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Servilletas desechables/toallas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Caja/recipiente de desinfección.</a:t>
            </a:r>
            <a:endParaRPr sz="1200">
              <a:latin typeface="Tahoma"/>
              <a:cs typeface="Tahoma"/>
            </a:endParaRPr>
          </a:p>
          <a:p>
            <a:pPr marL="643255" marR="10985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Termómetros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temperatura corporal </a:t>
            </a:r>
            <a:r>
              <a:rPr dirty="0" sz="1200">
                <a:latin typeface="Tahoma"/>
                <a:cs typeface="Tahoma"/>
              </a:rPr>
              <a:t>sin </a:t>
            </a:r>
            <a:r>
              <a:rPr dirty="0" sz="1200" spc="-5">
                <a:latin typeface="Tahoma"/>
                <a:cs typeface="Tahoma"/>
              </a:rPr>
              <a:t>contacto, </a:t>
            </a:r>
            <a:r>
              <a:rPr dirty="0" sz="1200">
                <a:latin typeface="Tahoma"/>
                <a:cs typeface="Tahoma"/>
              </a:rPr>
              <a:t>para el </a:t>
            </a:r>
            <a:r>
              <a:rPr dirty="0" sz="1200" spc="-5">
                <a:latin typeface="Tahoma"/>
                <a:cs typeface="Tahoma"/>
              </a:rPr>
              <a:t>registro </a:t>
            </a:r>
            <a:r>
              <a:rPr dirty="0" sz="1200">
                <a:latin typeface="Tahoma"/>
                <a:cs typeface="Tahoma"/>
              </a:rPr>
              <a:t>de la  </a:t>
            </a:r>
            <a:r>
              <a:rPr dirty="0" sz="1200" spc="-5">
                <a:latin typeface="Tahoma"/>
                <a:cs typeface="Tahoma"/>
              </a:rPr>
              <a:t>temperatura de los clientes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llegada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establecimiento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Cesto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papelera de pedal con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tapa.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Mampara </a:t>
            </a:r>
            <a:r>
              <a:rPr dirty="0" sz="1200" spc="-5">
                <a:latin typeface="Tahoma"/>
                <a:cs typeface="Tahoma"/>
              </a:rPr>
              <a:t>protectora (opcional según característica del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lugar)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</a:t>
            </a:r>
            <a:r>
              <a:rPr dirty="0" sz="1200" spc="-5" b="1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algn="ctr" marL="12065" marR="8255" indent="-127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grupos empresariales revisarán sus manuales operacionales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identificar posibles  riesgos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contaminación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asociados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operación,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minimizarán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teniendo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643255" marR="107314" indent="-181610">
              <a:lnSpc>
                <a:spcPct val="1008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Alfombra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felpudo </a:t>
            </a:r>
            <a:r>
              <a:rPr dirty="0" sz="1200">
                <a:latin typeface="Tahoma"/>
                <a:cs typeface="Tahoma"/>
              </a:rPr>
              <a:t>con </a:t>
            </a:r>
            <a:r>
              <a:rPr dirty="0" sz="1200" spc="-5">
                <a:latin typeface="Tahoma"/>
                <a:cs typeface="Tahoma"/>
              </a:rPr>
              <a:t>desinfectante para el calzado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cada entrada </a:t>
            </a:r>
            <a:r>
              <a:rPr dirty="0" sz="1200">
                <a:latin typeface="Tahoma"/>
                <a:cs typeface="Tahoma"/>
              </a:rPr>
              <a:t>o acceso  de la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instalación.</a:t>
            </a:r>
            <a:endParaRPr sz="1200">
              <a:latin typeface="Tahoma"/>
              <a:cs typeface="Tahoma"/>
            </a:endParaRPr>
          </a:p>
          <a:p>
            <a:pPr algn="just" marL="643255" marR="10922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el uso de guantes y </a:t>
            </a:r>
            <a:r>
              <a:rPr dirty="0" sz="1200" spc="-5">
                <a:latin typeface="Tahoma"/>
                <a:cs typeface="Tahoma"/>
              </a:rPr>
              <a:t>nasobuco/mascarilla </a:t>
            </a:r>
            <a:r>
              <a:rPr dirty="0" sz="1200">
                <a:latin typeface="Tahoma"/>
                <a:cs typeface="Tahoma"/>
              </a:rPr>
              <a:t>para los </a:t>
            </a:r>
            <a:r>
              <a:rPr dirty="0" sz="1200" spc="-5">
                <a:latin typeface="Tahoma"/>
                <a:cs typeface="Tahoma"/>
              </a:rPr>
              <a:t>porteros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maleteros.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hoteles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menor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categoría,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manipularán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propio  </a:t>
            </a:r>
            <a:r>
              <a:rPr dirty="0" sz="1200">
                <a:latin typeface="Tahoma"/>
                <a:cs typeface="Tahoma"/>
              </a:rPr>
              <a:t>equipaje.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4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Delimitar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acceso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10">
                <a:latin typeface="Tahoma"/>
                <a:cs typeface="Tahoma"/>
              </a:rPr>
              <a:t>cuarto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equipajes por solo el personal del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hotel.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230" cy="8328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9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35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algn="just" marL="1056640" marR="6350" indent="-181610">
              <a:lnSpc>
                <a:spcPts val="1450"/>
              </a:lnSpc>
              <a:spcBef>
                <a:spcPts val="45"/>
              </a:spcBef>
              <a:buAutoNum type="alphaLcPeriod" startAt="4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del equipaje de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llegada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mínimo,  </a:t>
            </a:r>
            <a:r>
              <a:rPr dirty="0" sz="1200" spc="-5">
                <a:latin typeface="Tahoma"/>
                <a:cs typeface="Tahoma"/>
              </a:rPr>
              <a:t>del local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equipajes, dos veces durante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jornada 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400"/>
              </a:lnSpc>
              <a:buAutoNum type="alphaLcPeriod" startAt="4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del área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recepción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equipamiento.</a:t>
            </a:r>
            <a:endParaRPr sz="1200">
              <a:latin typeface="Tahoma"/>
              <a:cs typeface="Tahoma"/>
            </a:endParaRPr>
          </a:p>
          <a:p>
            <a:pPr algn="just" marL="1056640" marR="7620" indent="-181610">
              <a:lnSpc>
                <a:spcPts val="1450"/>
              </a:lnSpc>
              <a:spcBef>
                <a:spcPts val="40"/>
              </a:spcBef>
              <a:buAutoNum type="alphaLcPeriod" startAt="4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Potenciar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tecnologías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procesos,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objetivo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minimizar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tiempo en el área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 contacto </a:t>
            </a:r>
            <a:r>
              <a:rPr dirty="0" sz="1200">
                <a:latin typeface="Tahoma"/>
                <a:cs typeface="Tahoma"/>
              </a:rPr>
              <a:t>físico </a:t>
            </a:r>
            <a:r>
              <a:rPr dirty="0" sz="1200" spc="-5">
                <a:latin typeface="Tahoma"/>
                <a:cs typeface="Tahoma"/>
              </a:rPr>
              <a:t>con trabajadores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medios.</a:t>
            </a:r>
            <a:endParaRPr sz="1200">
              <a:latin typeface="Tahoma"/>
              <a:cs typeface="Tahoma"/>
            </a:endParaRPr>
          </a:p>
          <a:p>
            <a:pPr algn="just" marL="1056640" marR="8255" indent="-181610">
              <a:lnSpc>
                <a:spcPts val="1450"/>
              </a:lnSpc>
              <a:buAutoNum type="alphaLcPeriod" startAt="4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Check </a:t>
            </a:r>
            <a:r>
              <a:rPr dirty="0" sz="1200">
                <a:latin typeface="Tahoma"/>
                <a:cs typeface="Tahoma"/>
              </a:rPr>
              <a:t>in </a:t>
            </a:r>
            <a:r>
              <a:rPr dirty="0" sz="1200" spc="-5">
                <a:latin typeface="Tahoma"/>
                <a:cs typeface="Tahoma"/>
              </a:rPr>
              <a:t>múltiple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simultáneo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áreas habilitadas donde </a:t>
            </a:r>
            <a:r>
              <a:rPr dirty="0" sz="1200">
                <a:latin typeface="Tahoma"/>
                <a:cs typeface="Tahoma"/>
              </a:rPr>
              <a:t>se garantice </a:t>
            </a:r>
            <a:r>
              <a:rPr dirty="0" sz="1200" spc="-5">
                <a:latin typeface="Tahoma"/>
                <a:cs typeface="Tahoma"/>
              </a:rPr>
              <a:t>el  distanciamiento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seguridad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390"/>
              </a:lnSpc>
              <a:buAutoNum type="alphaLcPeriod" startAt="4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Evaluar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presencia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mamparas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separadores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frecuente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</a:t>
            </a:r>
            <a:endParaRPr sz="1200">
              <a:latin typeface="Tahoma"/>
              <a:cs typeface="Tahoma"/>
            </a:endParaRPr>
          </a:p>
          <a:p>
            <a:pPr marL="1056640">
              <a:lnSpc>
                <a:spcPct val="10000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entre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clientes-trabajadores.</a:t>
            </a:r>
            <a:endParaRPr sz="1200">
              <a:latin typeface="Tahoma"/>
              <a:cs typeface="Tahoma"/>
            </a:endParaRPr>
          </a:p>
          <a:p>
            <a:pPr algn="just" marL="1056640" marR="7620" indent="-181610">
              <a:lnSpc>
                <a:spcPct val="100400"/>
              </a:lnSpc>
              <a:spcBef>
                <a:spcPts val="5"/>
              </a:spcBef>
              <a:buAutoNum type="alphaLcPeriod" startAt="9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Definir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señalizar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cantidad máxima </a:t>
            </a:r>
            <a:r>
              <a:rPr dirty="0" sz="1200">
                <a:latin typeface="Tahoma"/>
                <a:cs typeface="Tahoma"/>
              </a:rPr>
              <a:t>de personas en </a:t>
            </a:r>
            <a:r>
              <a:rPr dirty="0" sz="1200" spc="-5">
                <a:latin typeface="Tahoma"/>
                <a:cs typeface="Tahoma"/>
              </a:rPr>
              <a:t>mostrador </a:t>
            </a:r>
            <a:r>
              <a:rPr dirty="0" sz="1200">
                <a:latin typeface="Tahoma"/>
                <a:cs typeface="Tahoma"/>
              </a:rPr>
              <a:t>y en </a:t>
            </a:r>
            <a:r>
              <a:rPr dirty="0" sz="1200" spc="-5">
                <a:latin typeface="Tahoma"/>
                <a:cs typeface="Tahoma"/>
              </a:rPr>
              <a:t>áreas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>
                <a:latin typeface="Tahoma"/>
                <a:cs typeface="Tahoma"/>
              </a:rPr>
              <a:t>espera. </a:t>
            </a:r>
            <a:r>
              <a:rPr dirty="0" sz="1200" spc="-5">
                <a:latin typeface="Tahoma"/>
                <a:cs typeface="Tahoma"/>
              </a:rPr>
              <a:t>Implementar el procedimiento </a:t>
            </a:r>
            <a:r>
              <a:rPr dirty="0" sz="1200">
                <a:latin typeface="Tahoma"/>
                <a:cs typeface="Tahoma"/>
              </a:rPr>
              <a:t>de la cola y el personal </a:t>
            </a:r>
            <a:r>
              <a:rPr dirty="0" sz="1200" spc="-5">
                <a:latin typeface="Tahoma"/>
                <a:cs typeface="Tahoma"/>
              </a:rPr>
              <a:t>encargado </a:t>
            </a:r>
            <a:r>
              <a:rPr dirty="0" sz="1200">
                <a:latin typeface="Tahoma"/>
                <a:cs typeface="Tahoma"/>
              </a:rPr>
              <a:t>de su  </a:t>
            </a:r>
            <a:r>
              <a:rPr dirty="0" sz="1200" spc="-5">
                <a:latin typeface="Tahoma"/>
                <a:cs typeface="Tahoma"/>
              </a:rPr>
              <a:t>efectividad.</a:t>
            </a:r>
            <a:endParaRPr sz="1200">
              <a:latin typeface="Tahoma"/>
              <a:cs typeface="Tahoma"/>
            </a:endParaRPr>
          </a:p>
          <a:p>
            <a:pPr algn="just" marL="1056640" marR="8255" indent="-181610">
              <a:lnSpc>
                <a:spcPct val="100000"/>
              </a:lnSpc>
              <a:spcBef>
                <a:spcPts val="10"/>
              </a:spcBef>
              <a:buAutoNum type="alphaLcPeriod" startAt="9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Ajustar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tiempo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asignación/ reasignación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habitaciones </a:t>
            </a:r>
            <a:r>
              <a:rPr dirty="0" sz="1200">
                <a:latin typeface="Tahoma"/>
                <a:cs typeface="Tahoma"/>
              </a:rPr>
              <a:t>VL, </a:t>
            </a:r>
            <a:r>
              <a:rPr dirty="0" sz="1200" spc="-5">
                <a:latin typeface="Tahoma"/>
                <a:cs typeface="Tahoma"/>
              </a:rPr>
              <a:t>definiendo  como tiempo </a:t>
            </a:r>
            <a:r>
              <a:rPr dirty="0" sz="1200">
                <a:latin typeface="Tahoma"/>
                <a:cs typeface="Tahoma"/>
              </a:rPr>
              <a:t>mínimo a </a:t>
            </a:r>
            <a:r>
              <a:rPr dirty="0" sz="1200" spc="-5">
                <a:latin typeface="Tahoma"/>
                <a:cs typeface="Tahoma"/>
              </a:rPr>
              <a:t>respetar </a:t>
            </a:r>
            <a:r>
              <a:rPr dirty="0" sz="1200">
                <a:latin typeface="Tahoma"/>
                <a:cs typeface="Tahoma"/>
              </a:rPr>
              <a:t>24 </a:t>
            </a:r>
            <a:r>
              <a:rPr dirty="0" sz="1200" spc="-5">
                <a:latin typeface="Tahoma"/>
                <a:cs typeface="Tahoma"/>
              </a:rPr>
              <a:t>horas posteriores </a:t>
            </a:r>
            <a:r>
              <a:rPr dirty="0" sz="1200">
                <a:latin typeface="Tahoma"/>
                <a:cs typeface="Tahoma"/>
              </a:rPr>
              <a:t>a su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algn="just" marL="1056640" marR="6350" indent="-181610">
              <a:lnSpc>
                <a:spcPct val="100800"/>
              </a:lnSpc>
              <a:buAutoNum type="alphaLcPeriod" startAt="9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Revisar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conveniencia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ajustar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horarios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Check </a:t>
            </a:r>
            <a:r>
              <a:rPr dirty="0" sz="1200">
                <a:latin typeface="Tahoma"/>
                <a:cs typeface="Tahoma"/>
              </a:rPr>
              <a:t>in y </a:t>
            </a:r>
            <a:r>
              <a:rPr dirty="0" sz="1200" spc="-5">
                <a:latin typeface="Tahoma"/>
                <a:cs typeface="Tahoma"/>
              </a:rPr>
              <a:t>Check </a:t>
            </a:r>
            <a:r>
              <a:rPr dirty="0" sz="1200">
                <a:latin typeface="Tahoma"/>
                <a:cs typeface="Tahoma"/>
              </a:rPr>
              <a:t>out </a:t>
            </a:r>
            <a:r>
              <a:rPr dirty="0" sz="1200" spc="-5">
                <a:latin typeface="Tahoma"/>
                <a:cs typeface="Tahoma"/>
              </a:rPr>
              <a:t>con  vistas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realización adecuada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acciones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desinfección sin riesgo para clientes </a:t>
            </a:r>
            <a:r>
              <a:rPr dirty="0" sz="1200">
                <a:latin typeface="Tahoma"/>
                <a:cs typeface="Tahoma"/>
              </a:rPr>
              <a:t>ni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trabajadores.</a:t>
            </a:r>
            <a:endParaRPr sz="1200">
              <a:latin typeface="Tahoma"/>
              <a:cs typeface="Tahoma"/>
            </a:endParaRPr>
          </a:p>
          <a:p>
            <a:pPr algn="just" marL="1056640" marR="5715" indent="-181610">
              <a:lnSpc>
                <a:spcPts val="1450"/>
              </a:lnSpc>
              <a:spcBef>
                <a:spcPts val="40"/>
              </a:spcBef>
              <a:buAutoNum type="alphaLcPeriod" startAt="9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Realizar el </a:t>
            </a:r>
            <a:r>
              <a:rPr dirty="0" sz="1200" spc="-5">
                <a:latin typeface="Tahoma"/>
                <a:cs typeface="Tahoma"/>
              </a:rPr>
              <a:t>servicio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transporte </a:t>
            </a:r>
            <a:r>
              <a:rPr dirty="0" sz="1200">
                <a:latin typeface="Tahoma"/>
                <a:cs typeface="Tahoma"/>
              </a:rPr>
              <a:t>interno de equipaje en </a:t>
            </a:r>
            <a:r>
              <a:rPr dirty="0" sz="1200" spc="-5">
                <a:latin typeface="Tahoma"/>
                <a:cs typeface="Tahoma"/>
              </a:rPr>
              <a:t>condiciones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seguridad, proveyendo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encargados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individual  (nasobuco y/o mascarilla desechable, </a:t>
            </a:r>
            <a:r>
              <a:rPr dirty="0" sz="1200">
                <a:latin typeface="Tahoma"/>
                <a:cs typeface="Tahoma"/>
              </a:rPr>
              <a:t>guantes y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desinfectantes).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390"/>
              </a:lnSpc>
              <a:buAutoNum type="alphaLcPeriod" startAt="9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Limpiar  e  </a:t>
            </a:r>
            <a:r>
              <a:rPr dirty="0" sz="1200" spc="-5">
                <a:latin typeface="Tahoma"/>
                <a:cs typeface="Tahoma"/>
              </a:rPr>
              <a:t>higienizar  </a:t>
            </a:r>
            <a:r>
              <a:rPr dirty="0" sz="1200">
                <a:latin typeface="Tahoma"/>
                <a:cs typeface="Tahoma"/>
              </a:rPr>
              <a:t>el  medio  de  </a:t>
            </a:r>
            <a:r>
              <a:rPr dirty="0" sz="1200" spc="-5">
                <a:latin typeface="Tahoma"/>
                <a:cs typeface="Tahoma"/>
              </a:rPr>
              <a:t>transporte,  </a:t>
            </a:r>
            <a:r>
              <a:rPr dirty="0" sz="1200">
                <a:latin typeface="Tahoma"/>
                <a:cs typeface="Tahoma"/>
              </a:rPr>
              <a:t>según  </a:t>
            </a:r>
            <a:r>
              <a:rPr dirty="0" sz="1200" spc="-5">
                <a:latin typeface="Tahoma"/>
                <a:cs typeface="Tahoma"/>
              </a:rPr>
              <a:t>procedimiento 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endParaRPr sz="1200">
              <a:latin typeface="Tahoma"/>
              <a:cs typeface="Tahoma"/>
            </a:endParaRPr>
          </a:p>
          <a:p>
            <a:pPr marL="1056640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mínimo,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vez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día.</a:t>
            </a:r>
            <a:endParaRPr sz="1200">
              <a:latin typeface="Tahoma"/>
              <a:cs typeface="Tahoma"/>
            </a:endParaRPr>
          </a:p>
          <a:p>
            <a:pPr algn="just" marL="1056640" marR="8890" indent="-181610">
              <a:lnSpc>
                <a:spcPct val="100800"/>
              </a:lnSpc>
              <a:buAutoNum type="alphaLcPeriod" startAt="14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Limpiar el </a:t>
            </a:r>
            <a:r>
              <a:rPr dirty="0" sz="1200" spc="-5">
                <a:latin typeface="Tahoma"/>
                <a:cs typeface="Tahoma"/>
              </a:rPr>
              <a:t>mostrador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recepción como </a:t>
            </a:r>
            <a:r>
              <a:rPr dirty="0" sz="1200">
                <a:latin typeface="Tahoma"/>
                <a:cs typeface="Tahoma"/>
              </a:rPr>
              <a:t>mínimo </a:t>
            </a:r>
            <a:r>
              <a:rPr dirty="0" sz="1200" spc="-5">
                <a:latin typeface="Tahoma"/>
                <a:cs typeface="Tahoma"/>
              </a:rPr>
              <a:t>tres veces </a:t>
            </a:r>
            <a:r>
              <a:rPr dirty="0" sz="1200">
                <a:latin typeface="Tahoma"/>
                <a:cs typeface="Tahoma"/>
              </a:rPr>
              <a:t>al día y </a:t>
            </a:r>
            <a:r>
              <a:rPr dirty="0" sz="1200" spc="-5">
                <a:latin typeface="Tahoma"/>
                <a:cs typeface="Tahoma"/>
              </a:rPr>
              <a:t>tras </a:t>
            </a:r>
            <a:r>
              <a:rPr dirty="0" sz="1200" spc="-10">
                <a:latin typeface="Tahoma"/>
                <a:cs typeface="Tahoma"/>
              </a:rPr>
              <a:t>cada  </a:t>
            </a:r>
            <a:r>
              <a:rPr dirty="0" sz="1200" spc="-5">
                <a:latin typeface="Tahoma"/>
                <a:cs typeface="Tahoma"/>
              </a:rPr>
              <a:t>proceso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check in/check out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grupos.</a:t>
            </a:r>
            <a:endParaRPr sz="1200">
              <a:latin typeface="Tahoma"/>
              <a:cs typeface="Tahoma"/>
            </a:endParaRPr>
          </a:p>
          <a:p>
            <a:pPr algn="just" marL="1056640" marR="8890" indent="-181610">
              <a:lnSpc>
                <a:spcPts val="1450"/>
              </a:lnSpc>
              <a:spcBef>
                <a:spcPts val="40"/>
              </a:spcBef>
              <a:buAutoNum type="alphaLcPeriod" startAt="14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insumos </a:t>
            </a:r>
            <a:r>
              <a:rPr dirty="0" sz="1200">
                <a:latin typeface="Tahoma"/>
                <a:cs typeface="Tahoma"/>
              </a:rPr>
              <a:t>y útiles de uso </a:t>
            </a:r>
            <a:r>
              <a:rPr dirty="0" sz="1200" spc="-5">
                <a:latin typeface="Tahoma"/>
                <a:cs typeface="Tahoma"/>
              </a:rPr>
              <a:t>común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trabajadores  (bolígrafos, llaves, tarjetas de pago,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otros).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ts val="1440"/>
              </a:lnSpc>
              <a:spcBef>
                <a:spcPts val="5"/>
              </a:spcBef>
              <a:buAutoNum type="alphaLcPeriod" startAt="14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finalizar cada turno  (teléfono, </a:t>
            </a:r>
            <a:r>
              <a:rPr dirty="0" sz="1200">
                <a:latin typeface="Tahoma"/>
                <a:cs typeface="Tahoma"/>
              </a:rPr>
              <a:t>UPS, </a:t>
            </a:r>
            <a:r>
              <a:rPr dirty="0" sz="1200" spc="-5">
                <a:latin typeface="Tahoma"/>
                <a:cs typeface="Tahoma"/>
              </a:rPr>
              <a:t>impresora, buzón, escáner,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otros.)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405"/>
              </a:lnSpc>
              <a:buAutoNum type="alphaLcPeriod" startAt="14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ventilación/aireación diaria de la/s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oficina/s.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spcBef>
                <a:spcPts val="15"/>
              </a:spcBef>
              <a:buAutoNum type="alphaLcPeriod" startAt="14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Eliminar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de lencería de cuerpo </a:t>
            </a:r>
            <a:r>
              <a:rPr dirty="0" sz="1200">
                <a:latin typeface="Tahoma"/>
                <a:cs typeface="Tahoma"/>
              </a:rPr>
              <a:t>(toallas </a:t>
            </a:r>
            <a:r>
              <a:rPr dirty="0" sz="1200" spc="-5">
                <a:latin typeface="Tahoma"/>
                <a:cs typeface="Tahoma"/>
              </a:rPr>
              <a:t>de piscina)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buAutoNum type="alphaLcPeriod" startAt="14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Reducir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posible los elementos decorativos, </a:t>
            </a:r>
            <a:r>
              <a:rPr dirty="0" sz="1200">
                <a:latin typeface="Tahoma"/>
                <a:cs typeface="Tahoma"/>
              </a:rPr>
              <a:t>sin </a:t>
            </a:r>
            <a:r>
              <a:rPr dirty="0" sz="1200" spc="-5">
                <a:latin typeface="Tahoma"/>
                <a:cs typeface="Tahoma"/>
              </a:rPr>
              <a:t>afectar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imagen.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4.- PROTOCOLOS PARA LA DETECCIÓN </a:t>
            </a:r>
            <a:r>
              <a:rPr dirty="0" sz="1200" b="1">
                <a:latin typeface="Tahoma"/>
                <a:cs typeface="Tahoma"/>
              </a:rPr>
              <a:t>Y </a:t>
            </a:r>
            <a:r>
              <a:rPr dirty="0" sz="1200" spc="-5" b="1">
                <a:latin typeface="Tahoma"/>
                <a:cs typeface="Tahoma"/>
              </a:rPr>
              <a:t>AISLAMIENTO DE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SOSPECHOSOS</a:t>
            </a:r>
            <a:endParaRPr sz="1200">
              <a:latin typeface="Tahoma"/>
              <a:cs typeface="Tahoma"/>
            </a:endParaRPr>
          </a:p>
          <a:p>
            <a:pPr marL="697230">
              <a:lnSpc>
                <a:spcPct val="100000"/>
              </a:lnSpc>
              <a:spcBef>
                <a:spcPts val="10"/>
              </a:spcBef>
            </a:pPr>
            <a:r>
              <a:rPr dirty="0" sz="1200" spc="-5" b="1">
                <a:latin typeface="Tahoma"/>
                <a:cs typeface="Tahoma"/>
              </a:rPr>
              <a:t>(clientes).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965200" marR="7620" indent="-179705">
              <a:lnSpc>
                <a:spcPct val="100600"/>
              </a:lnSpc>
              <a:spcBef>
                <a:spcPts val="5"/>
              </a:spcBef>
              <a:buAutoNum type="alphaLcPeriod"/>
              <a:tabLst>
                <a:tab pos="965835" algn="l"/>
              </a:tabLst>
            </a:pP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personal de salud </a:t>
            </a:r>
            <a:r>
              <a:rPr dirty="0" sz="1200" spc="-5">
                <a:latin typeface="Tahoma"/>
                <a:cs typeface="Tahoma"/>
              </a:rPr>
              <a:t>tomará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temperatura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accesos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instalación.  </a:t>
            </a:r>
            <a:r>
              <a:rPr dirty="0" sz="1200">
                <a:latin typeface="Tahoma"/>
                <a:cs typeface="Tahoma"/>
              </a:rPr>
              <a:t>Cualquier </a:t>
            </a:r>
            <a:r>
              <a:rPr dirty="0" sz="1200" spc="-5">
                <a:latin typeface="Tahoma"/>
                <a:cs typeface="Tahoma"/>
              </a:rPr>
              <a:t>persona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muestre tos, falta </a:t>
            </a:r>
            <a:r>
              <a:rPr dirty="0" sz="1200">
                <a:latin typeface="Tahoma"/>
                <a:cs typeface="Tahoma"/>
              </a:rPr>
              <a:t>de aire u </a:t>
            </a:r>
            <a:r>
              <a:rPr dirty="0" sz="1200" spc="-5">
                <a:latin typeface="Tahoma"/>
                <a:cs typeface="Tahoma"/>
              </a:rPr>
              <a:t>otros síntomas conocidos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COVID-19 </a:t>
            </a:r>
            <a:r>
              <a:rPr dirty="0" sz="1200">
                <a:latin typeface="Tahoma"/>
                <a:cs typeface="Tahoma"/>
              </a:rPr>
              <a:t>o una </a:t>
            </a:r>
            <a:r>
              <a:rPr dirty="0" sz="1200" spc="-5">
                <a:latin typeface="Tahoma"/>
                <a:cs typeface="Tahoma"/>
              </a:rPr>
              <a:t>temperatura superior </a:t>
            </a:r>
            <a:r>
              <a:rPr dirty="0" sz="1200">
                <a:latin typeface="Tahoma"/>
                <a:cs typeface="Tahoma"/>
              </a:rPr>
              <a:t>a 37° C, </a:t>
            </a:r>
            <a:r>
              <a:rPr dirty="0" sz="1200" spc="-5">
                <a:latin typeface="Tahoma"/>
                <a:cs typeface="Tahoma"/>
              </a:rPr>
              <a:t>será discretamente dirigida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posta médica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consulta </a:t>
            </a:r>
            <a:r>
              <a:rPr dirty="0" sz="1200">
                <a:latin typeface="Tahoma"/>
                <a:cs typeface="Tahoma"/>
              </a:rPr>
              <a:t>y se le </a:t>
            </a:r>
            <a:r>
              <a:rPr dirty="0" sz="1200" spc="-5">
                <a:latin typeface="Tahoma"/>
                <a:cs typeface="Tahoma"/>
              </a:rPr>
              <a:t>ofrecerá una evaluación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secundaria.</a:t>
            </a:r>
            <a:endParaRPr sz="1200">
              <a:latin typeface="Tahoma"/>
              <a:cs typeface="Tahoma"/>
            </a:endParaRPr>
          </a:p>
          <a:p>
            <a:pPr algn="just" marL="965200" marR="8255" indent="-17970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965835" algn="l"/>
              </a:tabLst>
            </a:pP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personal </a:t>
            </a:r>
            <a:r>
              <a:rPr dirty="0" sz="1200" spc="-5">
                <a:latin typeface="Tahoma"/>
                <a:cs typeface="Tahoma"/>
              </a:rPr>
              <a:t>médico, </a:t>
            </a:r>
            <a:r>
              <a:rPr dirty="0" sz="1200">
                <a:latin typeface="Tahoma"/>
                <a:cs typeface="Tahoma"/>
              </a:rPr>
              <a:t>usando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establecidos, realizará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toma de temperatura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segunda vez.</a:t>
            </a:r>
            <a:endParaRPr sz="1200">
              <a:latin typeface="Tahoma"/>
              <a:cs typeface="Tahoma"/>
            </a:endParaRPr>
          </a:p>
          <a:p>
            <a:pPr algn="just" marL="965200" marR="7620" indent="-179705">
              <a:lnSpc>
                <a:spcPct val="100800"/>
              </a:lnSpc>
              <a:buAutoNum type="alphaLcPeriod"/>
              <a:tabLst>
                <a:tab pos="965835" algn="l"/>
              </a:tabLst>
            </a:pPr>
            <a:r>
              <a:rPr dirty="0" sz="1200">
                <a:latin typeface="Tahoma"/>
                <a:cs typeface="Tahoma"/>
              </a:rPr>
              <a:t>Si el </a:t>
            </a:r>
            <a:r>
              <a:rPr dirty="0" sz="1200" spc="-5">
                <a:latin typeface="Tahoma"/>
                <a:cs typeface="Tahoma"/>
              </a:rPr>
              <a:t>visitante rechaza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lectura secundaria, </a:t>
            </a:r>
            <a:r>
              <a:rPr dirty="0" sz="1200">
                <a:latin typeface="Tahoma"/>
                <a:cs typeface="Tahoma"/>
              </a:rPr>
              <a:t>o si la </a:t>
            </a:r>
            <a:r>
              <a:rPr dirty="0" sz="1200" spc="-5">
                <a:latin typeface="Tahoma"/>
                <a:cs typeface="Tahoma"/>
              </a:rPr>
              <a:t>lectura secundaria confirma  </a:t>
            </a:r>
            <a:r>
              <a:rPr dirty="0" sz="1200">
                <a:latin typeface="Tahoma"/>
                <a:cs typeface="Tahoma"/>
              </a:rPr>
              <a:t>que el </a:t>
            </a:r>
            <a:r>
              <a:rPr dirty="0" sz="1200" spc="-5">
                <a:latin typeface="Tahoma"/>
                <a:cs typeface="Tahoma"/>
              </a:rPr>
              <a:t>visitante tiene una temperatura superior </a:t>
            </a:r>
            <a:r>
              <a:rPr dirty="0" sz="1200">
                <a:latin typeface="Tahoma"/>
                <a:cs typeface="Tahoma"/>
              </a:rPr>
              <a:t>a 37°C, </a:t>
            </a:r>
            <a:r>
              <a:rPr dirty="0" sz="1200" spc="-5">
                <a:latin typeface="Tahoma"/>
                <a:cs typeface="Tahoma"/>
              </a:rPr>
              <a:t>se mantendrá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-25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posta  </a:t>
            </a:r>
            <a:r>
              <a:rPr dirty="0" sz="1200">
                <a:latin typeface="Tahoma"/>
                <a:cs typeface="Tahoma"/>
              </a:rPr>
              <a:t>médica sin </a:t>
            </a:r>
            <a:r>
              <a:rPr dirty="0" sz="1200" spc="-5">
                <a:latin typeface="Tahoma"/>
                <a:cs typeface="Tahoma"/>
              </a:rPr>
              <a:t>acceso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10">
                <a:latin typeface="Tahoma"/>
                <a:cs typeface="Tahoma"/>
              </a:rPr>
              <a:t>resto </a:t>
            </a:r>
            <a:r>
              <a:rPr dirty="0" sz="1200">
                <a:latin typeface="Tahoma"/>
                <a:cs typeface="Tahoma"/>
              </a:rPr>
              <a:t>de la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instalación.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583045" cy="8143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17779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25716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965200" indent="-179705">
              <a:lnSpc>
                <a:spcPct val="100000"/>
              </a:lnSpc>
              <a:spcBef>
                <a:spcPts val="5"/>
              </a:spcBef>
              <a:buAutoNum type="alphaLcPeriod" startAt="4"/>
              <a:tabLst>
                <a:tab pos="965835" algn="l"/>
              </a:tabLst>
            </a:pP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mando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localidad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solicita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medio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transporte</a:t>
            </a:r>
            <a:endParaRPr sz="1200">
              <a:latin typeface="Tahoma"/>
              <a:cs typeface="Tahoma"/>
            </a:endParaRPr>
          </a:p>
          <a:p>
            <a:pPr marL="965200" marR="18161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autorizado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estos casos, </a:t>
            </a:r>
            <a:r>
              <a:rPr dirty="0" sz="1200">
                <a:latin typeface="Tahoma"/>
                <a:cs typeface="Tahoma"/>
              </a:rPr>
              <a:t>para su </a:t>
            </a:r>
            <a:r>
              <a:rPr dirty="0" sz="1200" spc="-5">
                <a:latin typeface="Tahoma"/>
                <a:cs typeface="Tahoma"/>
              </a:rPr>
              <a:t>traslado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instalación hospitalaria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atención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COVID-19, </a:t>
            </a:r>
            <a:r>
              <a:rPr dirty="0" sz="1200">
                <a:latin typeface="Tahoma"/>
                <a:cs typeface="Tahoma"/>
              </a:rPr>
              <a:t>definida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localidad.</a:t>
            </a:r>
            <a:endParaRPr sz="1200">
              <a:latin typeface="Tahoma"/>
              <a:cs typeface="Tahoma"/>
            </a:endParaRPr>
          </a:p>
          <a:p>
            <a:pPr algn="just" marL="965200" marR="177800" indent="-179705">
              <a:lnSpc>
                <a:spcPts val="1450"/>
              </a:lnSpc>
              <a:spcBef>
                <a:spcPts val="40"/>
              </a:spcBef>
              <a:buAutoNum type="alphaLcPeriod" startAt="5"/>
              <a:tabLst>
                <a:tab pos="965835" algn="l"/>
              </a:tabLst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guía,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representante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agencia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turoperador,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recopila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sobre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  </a:t>
            </a:r>
            <a:r>
              <a:rPr dirty="0" sz="1200" spc="-5">
                <a:latin typeface="Tahoma"/>
                <a:cs typeface="Tahoma"/>
              </a:rPr>
              <a:t>contactos </a:t>
            </a:r>
            <a:r>
              <a:rPr dirty="0" sz="1200">
                <a:latin typeface="Tahoma"/>
                <a:cs typeface="Tahoma"/>
              </a:rPr>
              <a:t>del huésped, incluidos el </a:t>
            </a:r>
            <a:r>
              <a:rPr dirty="0" sz="1200" spc="-5">
                <a:latin typeface="Tahoma"/>
                <a:cs typeface="Tahoma"/>
              </a:rPr>
              <a:t>nombre(s) </a:t>
            </a:r>
            <a:r>
              <a:rPr dirty="0" sz="1200">
                <a:latin typeface="Tahoma"/>
                <a:cs typeface="Tahoma"/>
              </a:rPr>
              <a:t>de las personas que </a:t>
            </a:r>
            <a:r>
              <a:rPr dirty="0" sz="1200" spc="-5">
                <a:latin typeface="Tahoma"/>
                <a:cs typeface="Tahoma"/>
              </a:rPr>
              <a:t>compartieron  habitación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los huéspedes de contacto cercano </a:t>
            </a:r>
            <a:r>
              <a:rPr dirty="0" sz="1200">
                <a:latin typeface="Tahoma"/>
                <a:cs typeface="Tahoma"/>
              </a:rPr>
              <a:t>en su </a:t>
            </a:r>
            <a:r>
              <a:rPr dirty="0" sz="1200" spc="-5">
                <a:latin typeface="Tahoma"/>
                <a:cs typeface="Tahoma"/>
              </a:rPr>
              <a:t>grupo 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viaje.</a:t>
            </a:r>
            <a:endParaRPr sz="1200">
              <a:latin typeface="Tahoma"/>
              <a:cs typeface="Tahoma"/>
            </a:endParaRPr>
          </a:p>
          <a:p>
            <a:pPr algn="just" marL="965200" marR="175260" indent="-179705">
              <a:lnSpc>
                <a:spcPts val="1440"/>
              </a:lnSpc>
              <a:spcBef>
                <a:spcPts val="10"/>
              </a:spcBef>
              <a:buAutoNum type="alphaLcPeriod" startAt="5"/>
              <a:tabLst>
                <a:tab pos="965835" algn="l"/>
              </a:tabLst>
            </a:pP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personal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salud realiza observaciones iniciales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síntomas </a:t>
            </a:r>
            <a:r>
              <a:rPr dirty="0" sz="1200">
                <a:latin typeface="Tahoma"/>
                <a:cs typeface="Tahoma"/>
              </a:rPr>
              <a:t>conocidos de  </a:t>
            </a:r>
            <a:r>
              <a:rPr dirty="0" sz="1200" spc="-5">
                <a:latin typeface="Tahoma"/>
                <a:cs typeface="Tahoma"/>
              </a:rPr>
              <a:t>COVID-19, </a:t>
            </a:r>
            <a:r>
              <a:rPr dirty="0" sz="1200">
                <a:latin typeface="Tahoma"/>
                <a:cs typeface="Tahoma"/>
              </a:rPr>
              <a:t>incluyendo </a:t>
            </a:r>
            <a:r>
              <a:rPr dirty="0" sz="1200" spc="-5">
                <a:latin typeface="Tahoma"/>
                <a:cs typeface="Tahoma"/>
              </a:rPr>
              <a:t>tos, fiebre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falta </a:t>
            </a:r>
            <a:r>
              <a:rPr dirty="0" sz="1200">
                <a:latin typeface="Tahoma"/>
                <a:cs typeface="Tahoma"/>
              </a:rPr>
              <a:t>de aire en los </a:t>
            </a:r>
            <a:r>
              <a:rPr dirty="0" sz="1200" spc="-5">
                <a:latin typeface="Tahoma"/>
                <a:cs typeface="Tahoma"/>
              </a:rPr>
              <a:t>contactos </a:t>
            </a:r>
            <a:r>
              <a:rPr dirty="0" sz="1200">
                <a:latin typeface="Tahoma"/>
                <a:cs typeface="Tahoma"/>
              </a:rPr>
              <a:t>y los </a:t>
            </a:r>
            <a:r>
              <a:rPr dirty="0" sz="1200" spc="-5">
                <a:latin typeface="Tahoma"/>
                <a:cs typeface="Tahoma"/>
              </a:rPr>
              <a:t>remitirá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endParaRPr sz="1200">
              <a:latin typeface="Tahoma"/>
              <a:cs typeface="Tahoma"/>
            </a:endParaRPr>
          </a:p>
          <a:p>
            <a:pPr marL="965200">
              <a:lnSpc>
                <a:spcPts val="1405"/>
              </a:lnSpc>
            </a:pPr>
            <a:r>
              <a:rPr dirty="0" sz="1200" spc="-5">
                <a:latin typeface="Tahoma"/>
                <a:cs typeface="Tahoma"/>
              </a:rPr>
              <a:t>centro de aislamiento definido </a:t>
            </a:r>
            <a:r>
              <a:rPr dirty="0" sz="1200">
                <a:latin typeface="Tahoma"/>
                <a:cs typeface="Tahoma"/>
              </a:rPr>
              <a:t>en la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localidad.</a:t>
            </a:r>
            <a:endParaRPr sz="1200">
              <a:latin typeface="Tahoma"/>
              <a:cs typeface="Tahoma"/>
            </a:endParaRPr>
          </a:p>
          <a:p>
            <a:pPr algn="just" marL="965200" marR="175895" indent="-179705">
              <a:lnSpc>
                <a:spcPct val="100400"/>
              </a:lnSpc>
              <a:spcBef>
                <a:spcPts val="5"/>
              </a:spcBef>
              <a:buAutoNum type="alphaLcPeriod" startAt="7"/>
              <a:tabLst>
                <a:tab pos="965835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habitación y/o </a:t>
            </a:r>
            <a:r>
              <a:rPr dirty="0" sz="1200">
                <a:latin typeface="Tahoma"/>
                <a:cs typeface="Tahoma"/>
              </a:rPr>
              <a:t>locales que </a:t>
            </a:r>
            <a:r>
              <a:rPr dirty="0" sz="1200" spc="-5">
                <a:latin typeface="Tahoma"/>
                <a:cs typeface="Tahoma"/>
              </a:rPr>
              <a:t>hayan </a:t>
            </a:r>
            <a:r>
              <a:rPr dirty="0" sz="1200">
                <a:latin typeface="Tahoma"/>
                <a:cs typeface="Tahoma"/>
              </a:rPr>
              <a:t>sido </a:t>
            </a:r>
            <a:r>
              <a:rPr dirty="0" sz="1200" spc="-5">
                <a:latin typeface="Tahoma"/>
                <a:cs typeface="Tahoma"/>
              </a:rPr>
              <a:t>usados por </a:t>
            </a:r>
            <a:r>
              <a:rPr dirty="0" sz="1200">
                <a:latin typeface="Tahoma"/>
                <a:cs typeface="Tahoma"/>
              </a:rPr>
              <a:t>el sospechoso y sus  </a:t>
            </a:r>
            <a:r>
              <a:rPr dirty="0" sz="1200" spc="-5">
                <a:latin typeface="Tahoma"/>
                <a:cs typeface="Tahoma"/>
              </a:rPr>
              <a:t>contactos,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serán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sometidos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procedimiento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higiene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 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el presente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documento.</a:t>
            </a:r>
            <a:endParaRPr sz="1200">
              <a:latin typeface="Tahoma"/>
              <a:cs typeface="Tahoma"/>
            </a:endParaRPr>
          </a:p>
          <a:p>
            <a:pPr algn="just" marL="965200" marR="179705" indent="-179705">
              <a:lnSpc>
                <a:spcPct val="100499"/>
              </a:lnSpc>
              <a:spcBef>
                <a:spcPts val="5"/>
              </a:spcBef>
              <a:buAutoNum type="alphaLcPeriod" startAt="7"/>
              <a:tabLst>
                <a:tab pos="965835" algn="l"/>
              </a:tabLst>
            </a:pPr>
            <a:r>
              <a:rPr dirty="0" sz="1200">
                <a:latin typeface="Tahoma"/>
                <a:cs typeface="Tahoma"/>
              </a:rPr>
              <a:t>Los sospechosos y </a:t>
            </a:r>
            <a:r>
              <a:rPr dirty="0" sz="1200" spc="-5">
                <a:latin typeface="Tahoma"/>
                <a:cs typeface="Tahoma"/>
              </a:rPr>
              <a:t>sus contactos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permanecerán más </a:t>
            </a:r>
            <a:r>
              <a:rPr dirty="0" sz="1200">
                <a:latin typeface="Tahoma"/>
                <a:cs typeface="Tahoma"/>
              </a:rPr>
              <a:t>de 12 horas en </a:t>
            </a:r>
            <a:r>
              <a:rPr dirty="0" sz="1200" spc="-15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instalación </a:t>
            </a:r>
            <a:r>
              <a:rPr dirty="0" sz="1200">
                <a:latin typeface="Tahoma"/>
                <a:cs typeface="Tahoma"/>
              </a:rPr>
              <a:t>antes de </a:t>
            </a:r>
            <a:r>
              <a:rPr dirty="0" sz="1200" spc="-5">
                <a:latin typeface="Tahoma"/>
                <a:cs typeface="Tahoma"/>
              </a:rPr>
              <a:t>ser remitidos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centro asistencial </a:t>
            </a:r>
            <a:r>
              <a:rPr dirty="0" sz="1200">
                <a:latin typeface="Tahoma"/>
                <a:cs typeface="Tahoma"/>
              </a:rPr>
              <a:t>o de </a:t>
            </a:r>
            <a:r>
              <a:rPr dirty="0" sz="1200" spc="-5">
                <a:latin typeface="Tahoma"/>
                <a:cs typeface="Tahoma"/>
              </a:rPr>
              <a:t>aislamiento, </a:t>
            </a:r>
            <a:r>
              <a:rPr dirty="0" sz="1200">
                <a:latin typeface="Tahoma"/>
                <a:cs typeface="Tahoma"/>
              </a:rPr>
              <a:t>según  </a:t>
            </a:r>
            <a:r>
              <a:rPr dirty="0" sz="1200" spc="-5">
                <a:latin typeface="Tahoma"/>
                <a:cs typeface="Tahoma"/>
              </a:rPr>
              <a:t>corresponda.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ahoma"/>
              <a:buAutoNum type="alphaLcPeriod" startAt="7"/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II.- BAÑOS</a:t>
            </a:r>
            <a:r>
              <a:rPr dirty="0" sz="1200" spc="-5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PÚBLICOS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425450" marR="50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ubicarán pegatinas con instrucciones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lavado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mano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desinfección con  gelificaciones alcohólicas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similares.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Debe garantizarse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permanente: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lvl="1" marL="1144905" marR="177800" indent="-178435">
              <a:lnSpc>
                <a:spcPct val="1008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Dispensador con </a:t>
            </a:r>
            <a:r>
              <a:rPr dirty="0" sz="1200">
                <a:latin typeface="Tahoma"/>
                <a:cs typeface="Tahoma"/>
              </a:rPr>
              <a:t>gel o </a:t>
            </a:r>
            <a:r>
              <a:rPr dirty="0" sz="1200" spc="-5">
                <a:latin typeface="Tahoma"/>
                <a:cs typeface="Tahoma"/>
              </a:rPr>
              <a:t>jabón </a:t>
            </a:r>
            <a:r>
              <a:rPr dirty="0" sz="1200">
                <a:latin typeface="Tahoma"/>
                <a:cs typeface="Tahoma"/>
              </a:rPr>
              <a:t>líquido, </a:t>
            </a:r>
            <a:r>
              <a:rPr dirty="0" sz="1200" spc="-5">
                <a:latin typeface="Tahoma"/>
                <a:cs typeface="Tahoma"/>
              </a:rPr>
              <a:t>preferiblemente con dosificación  automática.</a:t>
            </a:r>
            <a:endParaRPr sz="1200">
              <a:latin typeface="Tahoma"/>
              <a:cs typeface="Tahoma"/>
            </a:endParaRPr>
          </a:p>
          <a:p>
            <a:pPr lvl="1" marL="1144905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Gel </a:t>
            </a:r>
            <a:r>
              <a:rPr dirty="0" sz="1200" spc="-5">
                <a:latin typeface="Tahoma"/>
                <a:cs typeface="Tahoma"/>
              </a:rPr>
              <a:t>hidroalcohólico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70%, preferiblemente con dosificación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automática.</a:t>
            </a:r>
            <a:endParaRPr sz="1200">
              <a:latin typeface="Tahoma"/>
              <a:cs typeface="Tahoma"/>
            </a:endParaRPr>
          </a:p>
          <a:p>
            <a:pPr algn="just" lvl="1" marL="1144905" marR="177800" indent="-178435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Dispensador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toallas/servilletas desechables. Evitar </a:t>
            </a:r>
            <a:r>
              <a:rPr dirty="0" sz="1200">
                <a:latin typeface="Tahoma"/>
                <a:cs typeface="Tahoma"/>
              </a:rPr>
              <a:t>el uso de </a:t>
            </a:r>
            <a:r>
              <a:rPr dirty="0" sz="1200" spc="-5">
                <a:latin typeface="Tahoma"/>
                <a:cs typeface="Tahoma"/>
              </a:rPr>
              <a:t>secadores </a:t>
            </a:r>
            <a:r>
              <a:rPr dirty="0" sz="1200">
                <a:latin typeface="Tahoma"/>
                <a:cs typeface="Tahoma"/>
              </a:rPr>
              <a:t>de  manos </a:t>
            </a:r>
            <a:r>
              <a:rPr dirty="0" sz="1200" spc="-5">
                <a:latin typeface="Tahoma"/>
                <a:cs typeface="Tahoma"/>
              </a:rPr>
              <a:t>por contacto, </a:t>
            </a:r>
            <a:r>
              <a:rPr dirty="0" sz="1200">
                <a:latin typeface="Tahoma"/>
                <a:cs typeface="Tahoma"/>
              </a:rPr>
              <a:t>sustituir en lo </a:t>
            </a:r>
            <a:r>
              <a:rPr dirty="0" sz="1200" spc="-5">
                <a:latin typeface="Tahoma"/>
                <a:cs typeface="Tahoma"/>
              </a:rPr>
              <a:t>posible </a:t>
            </a:r>
            <a:r>
              <a:rPr dirty="0" sz="1200">
                <a:latin typeface="Tahoma"/>
                <a:cs typeface="Tahoma"/>
              </a:rPr>
              <a:t>por air blade o </a:t>
            </a:r>
            <a:r>
              <a:rPr dirty="0" sz="1200" spc="-5">
                <a:latin typeface="Tahoma"/>
                <a:cs typeface="Tahoma"/>
              </a:rPr>
              <a:t>toallas desechables  </a:t>
            </a:r>
            <a:r>
              <a:rPr dirty="0" sz="1200">
                <a:latin typeface="Tahoma"/>
                <a:cs typeface="Tahoma"/>
              </a:rPr>
              <a:t>auto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dispensables.</a:t>
            </a:r>
            <a:endParaRPr sz="1200">
              <a:latin typeface="Tahoma"/>
              <a:cs typeface="Tahoma"/>
            </a:endParaRPr>
          </a:p>
          <a:p>
            <a:pPr lvl="1" marL="1144905" indent="-178435">
              <a:lnSpc>
                <a:spcPts val="14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Rollo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papel </a:t>
            </a:r>
            <a:r>
              <a:rPr dirty="0" sz="1200">
                <a:latin typeface="Tahoma"/>
                <a:cs typeface="Tahoma"/>
              </a:rPr>
              <a:t>higiénico ubicado por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cabina.</a:t>
            </a:r>
            <a:endParaRPr sz="1200">
              <a:latin typeface="Tahoma"/>
              <a:cs typeface="Tahoma"/>
            </a:endParaRPr>
          </a:p>
          <a:p>
            <a:pPr lvl="1" marL="1144905" indent="-178435">
              <a:lnSpc>
                <a:spcPct val="1000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Cesto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papelera de pedal con tapa en </a:t>
            </a:r>
            <a:r>
              <a:rPr dirty="0" sz="1200">
                <a:latin typeface="Tahoma"/>
                <a:cs typeface="Tahoma"/>
              </a:rPr>
              <a:t>área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hall y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cabinas.</a:t>
            </a:r>
            <a:endParaRPr sz="1200">
              <a:latin typeface="Tahoma"/>
              <a:cs typeface="Tahoma"/>
            </a:endParaRPr>
          </a:p>
          <a:p>
            <a:pPr lvl="1" marL="1144905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Reducir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posible los elementos decorativos, </a:t>
            </a:r>
            <a:r>
              <a:rPr dirty="0" sz="1200">
                <a:latin typeface="Tahoma"/>
                <a:cs typeface="Tahoma"/>
              </a:rPr>
              <a:t>sin </a:t>
            </a:r>
            <a:r>
              <a:rPr dirty="0" sz="1200" spc="-5">
                <a:latin typeface="Tahoma"/>
                <a:cs typeface="Tahoma"/>
              </a:rPr>
              <a:t>afectar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imagen.</a:t>
            </a:r>
            <a:endParaRPr sz="1200">
              <a:latin typeface="Tahoma"/>
              <a:cs typeface="Tahoma"/>
            </a:endParaRPr>
          </a:p>
          <a:p>
            <a:pPr algn="just" lvl="1" marL="1144905" marR="175895" indent="-178435">
              <a:lnSpc>
                <a:spcPct val="100499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Sustituir </a:t>
            </a:r>
            <a:r>
              <a:rPr dirty="0" sz="1200">
                <a:latin typeface="Tahoma"/>
                <a:cs typeface="Tahoma"/>
              </a:rPr>
              <a:t>en lo </a:t>
            </a:r>
            <a:r>
              <a:rPr dirty="0" sz="1200" spc="-5">
                <a:latin typeface="Tahoma"/>
                <a:cs typeface="Tahoma"/>
              </a:rPr>
              <a:t>posible, grifos, </a:t>
            </a:r>
            <a:r>
              <a:rPr dirty="0" sz="1200">
                <a:latin typeface="Tahoma"/>
                <a:cs typeface="Tahoma"/>
              </a:rPr>
              <a:t>puertas de </a:t>
            </a:r>
            <a:r>
              <a:rPr dirty="0" sz="1200" spc="-5">
                <a:latin typeface="Tahoma"/>
                <a:cs typeface="Tahoma"/>
              </a:rPr>
              <a:t>cabinas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otros, con sensores,  minimizando las áreas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contacto (aplicable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nuevas inversiones </a:t>
            </a:r>
            <a:r>
              <a:rPr dirty="0" sz="1200">
                <a:latin typeface="Tahoma"/>
                <a:cs typeface="Tahoma"/>
              </a:rPr>
              <a:t>o  </a:t>
            </a:r>
            <a:r>
              <a:rPr dirty="0" sz="1200" spc="-5">
                <a:latin typeface="Tahoma"/>
                <a:cs typeface="Tahoma"/>
              </a:rPr>
              <a:t>reparaciones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capitales).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78549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</a:t>
            </a:r>
            <a:r>
              <a:rPr dirty="0" sz="1200" spc="-5" b="1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10">
                <a:latin typeface="Tahoma"/>
                <a:cs typeface="Tahoma"/>
              </a:rPr>
              <a:t>grupos </a:t>
            </a:r>
            <a:r>
              <a:rPr dirty="0" sz="1200" spc="-5">
                <a:latin typeface="Tahoma"/>
                <a:cs typeface="Tahoma"/>
              </a:rPr>
              <a:t>empresariales incorporarán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operaciones: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587490" cy="8510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18223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26161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144905" marR="181610" indent="-178435">
              <a:lnSpc>
                <a:spcPts val="1450"/>
              </a:lnSpc>
              <a:spcBef>
                <a:spcPts val="45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obligatorio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guantes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nasobuco/mascarilla </a:t>
            </a:r>
            <a:r>
              <a:rPr dirty="0" sz="1200">
                <a:latin typeface="Tahoma"/>
                <a:cs typeface="Tahoma"/>
              </a:rPr>
              <a:t>para ejecutar </a:t>
            </a:r>
            <a:r>
              <a:rPr dirty="0" sz="1200" spc="-5">
                <a:latin typeface="Tahoma"/>
                <a:cs typeface="Tahoma"/>
              </a:rPr>
              <a:t>las acciones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higienización, repaso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desinfección.</a:t>
            </a:r>
            <a:endParaRPr sz="1200">
              <a:latin typeface="Tahoma"/>
              <a:cs typeface="Tahoma"/>
            </a:endParaRPr>
          </a:p>
          <a:p>
            <a:pPr marL="1144905" marR="181610" indent="-178435">
              <a:lnSpc>
                <a:spcPts val="1440"/>
              </a:lnSpc>
              <a:spcBef>
                <a:spcPts val="5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Cambio o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guantes </a:t>
            </a:r>
            <a:r>
              <a:rPr dirty="0" sz="1200" spc="-5">
                <a:latin typeface="Tahoma"/>
                <a:cs typeface="Tahoma"/>
              </a:rPr>
              <a:t>con agua clorada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concentración </a:t>
            </a:r>
            <a:r>
              <a:rPr dirty="0" sz="1200">
                <a:latin typeface="Tahoma"/>
                <a:cs typeface="Tahoma"/>
              </a:rPr>
              <a:t>de 0.5  </a:t>
            </a:r>
            <a:r>
              <a:rPr dirty="0" sz="1200" spc="-5">
                <a:latin typeface="Tahoma"/>
                <a:cs typeface="Tahoma"/>
              </a:rPr>
              <a:t>mg, </a:t>
            </a:r>
            <a:r>
              <a:rPr dirty="0" sz="1200">
                <a:latin typeface="Tahoma"/>
                <a:cs typeface="Tahoma"/>
              </a:rPr>
              <a:t>después </a:t>
            </a:r>
            <a:r>
              <a:rPr dirty="0" sz="1200" spc="-5">
                <a:latin typeface="Tahoma"/>
                <a:cs typeface="Tahoma"/>
              </a:rPr>
              <a:t>de finalizar cada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operación.</a:t>
            </a:r>
            <a:endParaRPr sz="1200">
              <a:latin typeface="Tahoma"/>
              <a:cs typeface="Tahoma"/>
            </a:endParaRPr>
          </a:p>
          <a:p>
            <a:pPr marL="1144905" marR="181610" indent="-178435">
              <a:lnSpc>
                <a:spcPts val="145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Utilización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sustancias detersivas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desinfectantes (virucidas)</a:t>
            </a:r>
            <a:r>
              <a:rPr dirty="0" sz="1200" spc="-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autorizadas 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homologadas por el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MINSAP.</a:t>
            </a:r>
            <a:endParaRPr sz="1200">
              <a:latin typeface="Tahoma"/>
              <a:cs typeface="Tahoma"/>
            </a:endParaRPr>
          </a:p>
          <a:p>
            <a:pPr marL="1144905" marR="182245" indent="-178435">
              <a:lnSpc>
                <a:spcPts val="1440"/>
              </a:lnSpc>
              <a:spcBef>
                <a:spcPts val="5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Realizar </a:t>
            </a:r>
            <a:r>
              <a:rPr dirty="0" sz="1200" spc="-5">
                <a:latin typeface="Tahoma"/>
                <a:cs typeface="Tahoma"/>
              </a:rPr>
              <a:t>limpieza profunda, como </a:t>
            </a:r>
            <a:r>
              <a:rPr dirty="0" sz="1200">
                <a:latin typeface="Tahoma"/>
                <a:cs typeface="Tahoma"/>
              </a:rPr>
              <a:t>mínimo, </a:t>
            </a:r>
            <a:r>
              <a:rPr dirty="0" sz="1200" spc="-5">
                <a:latin typeface="Tahoma"/>
                <a:cs typeface="Tahoma"/>
              </a:rPr>
              <a:t>tres veces </a:t>
            </a:r>
            <a:r>
              <a:rPr dirty="0" sz="1200">
                <a:latin typeface="Tahoma"/>
                <a:cs typeface="Tahoma"/>
              </a:rPr>
              <a:t>en el día </a:t>
            </a:r>
            <a:r>
              <a:rPr dirty="0" sz="1200" spc="-5">
                <a:latin typeface="Tahoma"/>
                <a:cs typeface="Tahoma"/>
              </a:rPr>
              <a:t>(mañana,  mediodía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nocturna)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acciones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repaso cada </a:t>
            </a:r>
            <a:r>
              <a:rPr dirty="0" sz="1200">
                <a:latin typeface="Tahoma"/>
                <a:cs typeface="Tahoma"/>
              </a:rPr>
              <a:t>2 horas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media, las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endParaRPr sz="1200">
              <a:latin typeface="Tahoma"/>
              <a:cs typeface="Tahoma"/>
            </a:endParaRPr>
          </a:p>
          <a:p>
            <a:pPr marL="1144905">
              <a:lnSpc>
                <a:spcPts val="1405"/>
              </a:lnSpc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incrementarán en caso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necesidad.</a:t>
            </a:r>
            <a:endParaRPr sz="1200">
              <a:latin typeface="Tahoma"/>
              <a:cs typeface="Tahoma"/>
            </a:endParaRPr>
          </a:p>
          <a:p>
            <a:pPr marL="1144905" marR="182880" indent="-178435">
              <a:lnSpc>
                <a:spcPct val="100000"/>
              </a:lnSpc>
              <a:spcBef>
                <a:spcPts val="15"/>
              </a:spcBef>
              <a:buAutoNum type="alphaLcPeriod" startAt="5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Seguridad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manipulación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desechos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utilización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preferiblemente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doble bolsas para </a:t>
            </a:r>
            <a:r>
              <a:rPr dirty="0" sz="1200" spc="-10">
                <a:latin typeface="Tahoma"/>
                <a:cs typeface="Tahoma"/>
              </a:rPr>
              <a:t>su </a:t>
            </a:r>
            <a:r>
              <a:rPr dirty="0" sz="1200" spc="-5">
                <a:latin typeface="Tahoma"/>
                <a:cs typeface="Tahoma"/>
              </a:rPr>
              <a:t>traslado, hasta su deposición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final.</a:t>
            </a:r>
            <a:endParaRPr sz="1200">
              <a:latin typeface="Tahoma"/>
              <a:cs typeface="Tahoma"/>
            </a:endParaRPr>
          </a:p>
          <a:p>
            <a:pPr algn="just" marL="1144905" marR="180975" indent="-178435">
              <a:lnSpc>
                <a:spcPct val="100499"/>
              </a:lnSpc>
              <a:spcBef>
                <a:spcPts val="5"/>
              </a:spcBef>
              <a:buAutoNum type="alphaLcPeriod" startAt="5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Lavado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instrumentos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(con </a:t>
            </a:r>
            <a:r>
              <a:rPr dirty="0" sz="1200">
                <a:latin typeface="Tahoma"/>
                <a:cs typeface="Tahoma"/>
              </a:rPr>
              <a:t>agua </a:t>
            </a:r>
            <a:r>
              <a:rPr dirty="0" sz="1200" spc="-5">
                <a:latin typeface="Tahoma"/>
                <a:cs typeface="Tahoma"/>
              </a:rPr>
              <a:t>clorada </a:t>
            </a:r>
            <a:r>
              <a:rPr dirty="0" sz="1200">
                <a:latin typeface="Tahoma"/>
                <a:cs typeface="Tahoma"/>
              </a:rPr>
              <a:t>en  </a:t>
            </a:r>
            <a:r>
              <a:rPr dirty="0" sz="1200" spc="-5">
                <a:latin typeface="Tahoma"/>
                <a:cs typeface="Tahoma"/>
              </a:rPr>
              <a:t>concentración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0.5mg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litro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producto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autorizado),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después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cada  acción 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limpieza.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III.-</a:t>
            </a:r>
            <a:r>
              <a:rPr dirty="0" sz="1200" spc="-6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ASCENSORES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144905" marR="6350" indent="-178435">
              <a:lnSpc>
                <a:spcPct val="10040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mantendrán las señales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información establecidas por </a:t>
            </a:r>
            <a:r>
              <a:rPr dirty="0" sz="1200">
                <a:latin typeface="Tahoma"/>
                <a:cs typeface="Tahoma"/>
              </a:rPr>
              <a:t>norma y </a:t>
            </a:r>
            <a:r>
              <a:rPr dirty="0" sz="1200" spc="-5">
                <a:latin typeface="Tahoma"/>
                <a:cs typeface="Tahoma"/>
              </a:rPr>
              <a:t>ubicarán  </a:t>
            </a:r>
            <a:r>
              <a:rPr dirty="0" sz="1200">
                <a:latin typeface="Tahoma"/>
                <a:cs typeface="Tahoma"/>
              </a:rPr>
              <a:t>pegatinas o </a:t>
            </a:r>
            <a:r>
              <a:rPr dirty="0" sz="1200" spc="-5">
                <a:latin typeface="Tahoma"/>
                <a:cs typeface="Tahoma"/>
              </a:rPr>
              <a:t>pizarras informativas dando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conocer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capacidad máxima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clientes por </a:t>
            </a:r>
            <a:r>
              <a:rPr dirty="0" sz="1200">
                <a:latin typeface="Tahoma"/>
                <a:cs typeface="Tahoma"/>
              </a:rPr>
              <a:t>uso, </a:t>
            </a:r>
            <a:r>
              <a:rPr dirty="0" sz="1200" spc="-5">
                <a:latin typeface="Tahoma"/>
                <a:cs typeface="Tahoma"/>
              </a:rPr>
              <a:t>de manera que se asegure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distanciamiento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Evaluar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de ascensorista en horarios de mayor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demanda.</a:t>
            </a:r>
            <a:endParaRPr sz="1200">
              <a:latin typeface="Tahoma"/>
              <a:cs typeface="Tahoma"/>
            </a:endParaRPr>
          </a:p>
          <a:p>
            <a:pPr marL="1144905" marR="5080" indent="-178435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delimitará mediante </a:t>
            </a:r>
            <a:r>
              <a:rPr dirty="0" sz="1200">
                <a:latin typeface="Tahoma"/>
                <a:cs typeface="Tahoma"/>
              </a:rPr>
              <a:t>pegatinas, a la entrada, la distancia de </a:t>
            </a:r>
            <a:r>
              <a:rPr dirty="0" sz="1200" spc="-5">
                <a:latin typeface="Tahoma"/>
                <a:cs typeface="Tahoma"/>
              </a:rPr>
              <a:t>ubicación </a:t>
            </a:r>
            <a:r>
              <a:rPr dirty="0" sz="1200">
                <a:latin typeface="Tahoma"/>
                <a:cs typeface="Tahoma"/>
              </a:rPr>
              <a:t>entre  </a:t>
            </a:r>
            <a:r>
              <a:rPr dirty="0" sz="1200" spc="-5">
                <a:latin typeface="Tahoma"/>
                <a:cs typeface="Tahoma"/>
              </a:rPr>
              <a:t>clientes.</a:t>
            </a:r>
            <a:endParaRPr sz="1200">
              <a:latin typeface="Tahoma"/>
              <a:cs typeface="Tahoma"/>
            </a:endParaRPr>
          </a:p>
          <a:p>
            <a:pPr algn="just" marL="1144905" marR="6985" indent="-178435">
              <a:lnSpc>
                <a:spcPct val="100400"/>
              </a:lnSpc>
              <a:spcBef>
                <a:spcPts val="5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Opcionalmente,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podrá colocar información sobre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adoptadas, </a:t>
            </a:r>
            <a:r>
              <a:rPr dirty="0" sz="1200">
                <a:latin typeface="Tahoma"/>
                <a:cs typeface="Tahoma"/>
              </a:rPr>
              <a:t>las  </a:t>
            </a:r>
            <a:r>
              <a:rPr dirty="0" sz="1200" spc="-5">
                <a:latin typeface="Tahoma"/>
                <a:cs typeface="Tahoma"/>
              </a:rPr>
              <a:t>certificaciones obtenidas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mensajes de estímulo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cumplimiento de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 </a:t>
            </a:r>
            <a:r>
              <a:rPr dirty="0" sz="1200">
                <a:latin typeface="Tahoma"/>
                <a:cs typeface="Tahoma"/>
              </a:rPr>
              <a:t>higiénico </a:t>
            </a:r>
            <a:r>
              <a:rPr dirty="0" sz="1200" spc="-5">
                <a:latin typeface="Tahoma"/>
                <a:cs typeface="Tahoma"/>
              </a:rPr>
              <a:t>sanitarias establecidas </a:t>
            </a:r>
            <a:r>
              <a:rPr dirty="0" sz="1200" spc="-10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prevención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control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COVID-19.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ctr" marR="313245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144905" indent="-178435">
              <a:lnSpc>
                <a:spcPct val="1000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Alfombra con desinfectante </a:t>
            </a:r>
            <a:r>
              <a:rPr dirty="0" sz="1200">
                <a:latin typeface="Tahoma"/>
                <a:cs typeface="Tahoma"/>
              </a:rPr>
              <a:t>o pediluvio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sanitario.</a:t>
            </a:r>
            <a:endParaRPr sz="1200">
              <a:latin typeface="Tahoma"/>
              <a:cs typeface="Tahoma"/>
            </a:endParaRPr>
          </a:p>
          <a:p>
            <a:pPr marL="1144905" marR="182880" indent="-178435">
              <a:lnSpc>
                <a:spcPct val="1008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Dispensador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sustancia desinfectante autorizada, preferiblemente </a:t>
            </a:r>
            <a:r>
              <a:rPr dirty="0" sz="1200">
                <a:latin typeface="Tahoma"/>
                <a:cs typeface="Tahoma"/>
              </a:rPr>
              <a:t>de geles  </a:t>
            </a:r>
            <a:r>
              <a:rPr dirty="0" sz="1200" spc="-5">
                <a:latin typeface="Tahoma"/>
                <a:cs typeface="Tahoma"/>
              </a:rPr>
              <a:t>hidroalcohólicos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70.0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%.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10">
                <a:latin typeface="Tahoma"/>
                <a:cs typeface="Tahoma"/>
              </a:rPr>
              <a:t>grupos </a:t>
            </a:r>
            <a:r>
              <a:rPr dirty="0" sz="1200" spc="-5">
                <a:latin typeface="Tahoma"/>
                <a:cs typeface="Tahoma"/>
              </a:rPr>
              <a:t>hoteleros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operadoras, incorporarán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1056640" marR="183515" indent="-181610">
              <a:lnSpc>
                <a:spcPct val="1000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Delimitación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diseño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explotación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cada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ascensor  </a:t>
            </a:r>
            <a:r>
              <a:rPr dirty="0" sz="1200">
                <a:latin typeface="Tahoma"/>
                <a:cs typeface="Tahoma"/>
              </a:rPr>
              <a:t>en un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50%.</a:t>
            </a:r>
            <a:endParaRPr sz="1200">
              <a:latin typeface="Tahoma"/>
              <a:cs typeface="Tahoma"/>
            </a:endParaRPr>
          </a:p>
          <a:p>
            <a:pPr marL="1056640" marR="182245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obligatorio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guantes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nasobuco/mascarilla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ejecutar las </a:t>
            </a:r>
            <a:r>
              <a:rPr dirty="0" sz="1200">
                <a:latin typeface="Tahoma"/>
                <a:cs typeface="Tahoma"/>
              </a:rPr>
              <a:t>acciones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higienización, repaso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desinfección.</a:t>
            </a:r>
            <a:endParaRPr sz="1200">
              <a:latin typeface="Tahoma"/>
              <a:cs typeface="Tahoma"/>
            </a:endParaRPr>
          </a:p>
          <a:p>
            <a:pPr marL="1056640" marR="18224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Cambio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guantes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agua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clorada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concentración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0.5mg  después </a:t>
            </a:r>
            <a:r>
              <a:rPr dirty="0" sz="1200" spc="-5">
                <a:latin typeface="Tahoma"/>
                <a:cs typeface="Tahoma"/>
              </a:rPr>
              <a:t>de cada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586855" cy="8510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18096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26097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056640" marR="180975" indent="-181610">
              <a:lnSpc>
                <a:spcPts val="1450"/>
              </a:lnSpc>
              <a:spcBef>
                <a:spcPts val="45"/>
              </a:spcBef>
              <a:buAutoNum type="alphaLcPeriod" startAt="4"/>
              <a:tabLst>
                <a:tab pos="1057275" algn="l"/>
                <a:tab pos="1865630" algn="l"/>
                <a:tab pos="2162810" algn="l"/>
                <a:tab pos="2480310" algn="l"/>
                <a:tab pos="3302635" algn="l"/>
                <a:tab pos="4111625" algn="l"/>
                <a:tab pos="4320540" algn="l"/>
                <a:tab pos="5420360" algn="l"/>
                <a:tab pos="6320790" algn="l"/>
              </a:tabLst>
            </a:pP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iliza</a:t>
            </a:r>
            <a:r>
              <a:rPr dirty="0" sz="1200" spc="-5">
                <a:latin typeface="Tahoma"/>
                <a:cs typeface="Tahoma"/>
              </a:rPr>
              <a:t>ció</a:t>
            </a:r>
            <a:r>
              <a:rPr dirty="0" sz="1200">
                <a:latin typeface="Tahoma"/>
                <a:cs typeface="Tahoma"/>
              </a:rPr>
              <a:t>n	de	l</a:t>
            </a:r>
            <a:r>
              <a:rPr dirty="0" sz="1200" spc="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s	</a:t>
            </a:r>
            <a:r>
              <a:rPr dirty="0" sz="1200" spc="-1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0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anci</a:t>
            </a:r>
            <a:r>
              <a:rPr dirty="0" sz="1200" spc="-5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s	de</a:t>
            </a:r>
            <a:r>
              <a:rPr dirty="0" sz="1200" spc="-5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si</a:t>
            </a:r>
            <a:r>
              <a:rPr dirty="0" sz="1200" spc="-10">
                <a:latin typeface="Tahoma"/>
                <a:cs typeface="Tahoma"/>
              </a:rPr>
              <a:t>v</a:t>
            </a:r>
            <a:r>
              <a:rPr dirty="0" sz="1200">
                <a:latin typeface="Tahoma"/>
                <a:cs typeface="Tahoma"/>
              </a:rPr>
              <a:t>as	y	de</a:t>
            </a:r>
            <a:r>
              <a:rPr dirty="0" sz="1200" spc="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in</a:t>
            </a:r>
            <a:r>
              <a:rPr dirty="0" sz="1200" spc="0">
                <a:latin typeface="Tahoma"/>
                <a:cs typeface="Tahoma"/>
              </a:rPr>
              <a:t>f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antes	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ut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riz</a:t>
            </a:r>
            <a:r>
              <a:rPr dirty="0" sz="1200">
                <a:latin typeface="Tahoma"/>
                <a:cs typeface="Tahoma"/>
              </a:rPr>
              <a:t>adas	y  </a:t>
            </a:r>
            <a:r>
              <a:rPr dirty="0" sz="1200" spc="-5">
                <a:latin typeface="Tahoma"/>
                <a:cs typeface="Tahoma"/>
              </a:rPr>
              <a:t>homologadas por el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MINSAP.</a:t>
            </a:r>
            <a:endParaRPr sz="1200">
              <a:latin typeface="Tahoma"/>
              <a:cs typeface="Tahoma"/>
            </a:endParaRPr>
          </a:p>
          <a:p>
            <a:pPr marL="1056640" marR="181610" indent="-181610">
              <a:lnSpc>
                <a:spcPts val="1440"/>
              </a:lnSpc>
              <a:spcBef>
                <a:spcPts val="5"/>
              </a:spcBef>
              <a:buAutoNum type="alphaLcPeriod" startAt="4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Realizar </a:t>
            </a:r>
            <a:r>
              <a:rPr dirty="0" sz="1200" spc="-5">
                <a:latin typeface="Tahoma"/>
                <a:cs typeface="Tahoma"/>
              </a:rPr>
              <a:t>limpieza profunda, como </a:t>
            </a:r>
            <a:r>
              <a:rPr dirty="0" sz="1200">
                <a:latin typeface="Tahoma"/>
                <a:cs typeface="Tahoma"/>
              </a:rPr>
              <a:t>mínimo </a:t>
            </a:r>
            <a:r>
              <a:rPr dirty="0" sz="1200" spc="-5">
                <a:latin typeface="Tahoma"/>
                <a:cs typeface="Tahoma"/>
              </a:rPr>
              <a:t>dos veces </a:t>
            </a:r>
            <a:r>
              <a:rPr dirty="0" sz="1200">
                <a:latin typeface="Tahoma"/>
                <a:cs typeface="Tahoma"/>
              </a:rPr>
              <a:t>en el día </a:t>
            </a:r>
            <a:r>
              <a:rPr dirty="0" sz="1200" spc="-5">
                <a:latin typeface="Tahoma"/>
                <a:cs typeface="Tahoma"/>
              </a:rPr>
              <a:t>(matutina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nocturna)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acciones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repaso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cada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horas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media.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incrementarán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  <a:p>
            <a:pPr algn="ctr" marR="3190240">
              <a:lnSpc>
                <a:spcPts val="1405"/>
              </a:lnSpc>
            </a:pP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necesidad.</a:t>
            </a:r>
            <a:endParaRPr sz="1200">
              <a:latin typeface="Tahoma"/>
              <a:cs typeface="Tahoma"/>
            </a:endParaRPr>
          </a:p>
          <a:p>
            <a:pPr marL="1056640" marR="180340" indent="-181610">
              <a:lnSpc>
                <a:spcPct val="100800"/>
              </a:lnSpc>
              <a:buAutoNum type="alphaLcPeriod" startAt="6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todas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superficies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contacto, </a:t>
            </a:r>
            <a:r>
              <a:rPr dirty="0" sz="1200">
                <a:latin typeface="Tahoma"/>
                <a:cs typeface="Tahoma"/>
              </a:rPr>
              <a:t>incluyendo las  </a:t>
            </a:r>
            <a:r>
              <a:rPr dirty="0" sz="1200" spc="-5">
                <a:latin typeface="Tahoma"/>
                <a:cs typeface="Tahoma"/>
              </a:rPr>
              <a:t>pizarras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elementos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informativos.</a:t>
            </a:r>
            <a:endParaRPr sz="1200">
              <a:latin typeface="Tahoma"/>
              <a:cs typeface="Tahoma"/>
            </a:endParaRPr>
          </a:p>
          <a:p>
            <a:pPr algn="just" marL="1056640" marR="180340" indent="-181610">
              <a:lnSpc>
                <a:spcPts val="1450"/>
              </a:lnSpc>
              <a:spcBef>
                <a:spcPts val="35"/>
              </a:spcBef>
              <a:buAutoNum type="alphaLcPeriod" startAt="6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Lavado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instrumentos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con </a:t>
            </a:r>
            <a:r>
              <a:rPr dirty="0" sz="1200">
                <a:latin typeface="Tahoma"/>
                <a:cs typeface="Tahoma"/>
              </a:rPr>
              <a:t>agua </a:t>
            </a:r>
            <a:r>
              <a:rPr dirty="0" sz="1200" spc="-5">
                <a:latin typeface="Tahoma"/>
                <a:cs typeface="Tahoma"/>
              </a:rPr>
              <a:t>clorada en  concentración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0.5mg por </a:t>
            </a:r>
            <a:r>
              <a:rPr dirty="0" sz="1200">
                <a:latin typeface="Tahoma"/>
                <a:cs typeface="Tahoma"/>
              </a:rPr>
              <a:t>litro u </a:t>
            </a:r>
            <a:r>
              <a:rPr dirty="0" sz="1200" spc="-5">
                <a:latin typeface="Tahoma"/>
                <a:cs typeface="Tahoma"/>
              </a:rPr>
              <a:t>otro producto autorizado), </a:t>
            </a:r>
            <a:r>
              <a:rPr dirty="0" sz="1200">
                <a:latin typeface="Tahoma"/>
                <a:cs typeface="Tahoma"/>
              </a:rPr>
              <a:t>después de </a:t>
            </a:r>
            <a:r>
              <a:rPr dirty="0" sz="1200" spc="-10">
                <a:latin typeface="Tahoma"/>
                <a:cs typeface="Tahoma"/>
              </a:rPr>
              <a:t>cada  </a:t>
            </a:r>
            <a:r>
              <a:rPr dirty="0" sz="1200" spc="-5">
                <a:latin typeface="Tahoma"/>
                <a:cs typeface="Tahoma"/>
              </a:rPr>
              <a:t>acción 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limpieza.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ahoma"/>
                <a:cs typeface="Tahoma"/>
              </a:rPr>
              <a:t>IV.-</a:t>
            </a:r>
            <a:r>
              <a:rPr dirty="0" sz="1200" spc="-7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HABITACIONES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425450" marR="50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En cada habitación </a:t>
            </a:r>
            <a:r>
              <a:rPr dirty="0" sz="1200">
                <a:latin typeface="Tahoma"/>
                <a:cs typeface="Tahoma"/>
              </a:rPr>
              <a:t>o unidad de </a:t>
            </a:r>
            <a:r>
              <a:rPr dirty="0" sz="1200" spc="-5">
                <a:latin typeface="Tahoma"/>
                <a:cs typeface="Tahoma"/>
              </a:rPr>
              <a:t>alojamiento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expondrán información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varios </a:t>
            </a:r>
            <a:r>
              <a:rPr dirty="0" sz="1200">
                <a:latin typeface="Tahoma"/>
                <a:cs typeface="Tahoma"/>
              </a:rPr>
              <a:t>idiomas,  </a:t>
            </a:r>
            <a:r>
              <a:rPr dirty="0" sz="1200" spc="-5">
                <a:latin typeface="Tahoma"/>
                <a:cs typeface="Tahoma"/>
              </a:rPr>
              <a:t>preferiblemente digital, expresiva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056640" indent="-181610">
              <a:lnSpc>
                <a:spcPct val="1000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Medidas </a:t>
            </a:r>
            <a:r>
              <a:rPr dirty="0" sz="1200" spc="-5">
                <a:latin typeface="Tahoma"/>
                <a:cs typeface="Tahoma"/>
              </a:rPr>
              <a:t>de higiene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de los medios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equipos 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los medios de </a:t>
            </a:r>
            <a:r>
              <a:rPr dirty="0" sz="1200" spc="-10">
                <a:latin typeface="Tahoma"/>
                <a:cs typeface="Tahoma"/>
              </a:rPr>
              <a:t>protección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individual.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Medidas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protección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respiratoria.</a:t>
            </a:r>
            <a:endParaRPr sz="1200">
              <a:latin typeface="Tahoma"/>
              <a:cs typeface="Tahoma"/>
            </a:endParaRPr>
          </a:p>
          <a:p>
            <a:pPr marL="1056640" marR="3048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Dotación </a:t>
            </a:r>
            <a:r>
              <a:rPr dirty="0" sz="1200">
                <a:latin typeface="Tahoma"/>
                <a:cs typeface="Tahoma"/>
              </a:rPr>
              <a:t>higiénico – </a:t>
            </a:r>
            <a:r>
              <a:rPr dirty="0" sz="1200" spc="-5">
                <a:latin typeface="Tahoma"/>
                <a:cs typeface="Tahoma"/>
              </a:rPr>
              <a:t>sanitaria </a:t>
            </a:r>
            <a:r>
              <a:rPr dirty="0" sz="1200">
                <a:latin typeface="Tahoma"/>
                <a:cs typeface="Tahoma"/>
              </a:rPr>
              <a:t>y de </a:t>
            </a:r>
            <a:r>
              <a:rPr dirty="0" sz="1200" spc="-5">
                <a:latin typeface="Tahoma"/>
                <a:cs typeface="Tahoma"/>
              </a:rPr>
              <a:t>amenities </a:t>
            </a:r>
            <a:r>
              <a:rPr dirty="0" sz="1200">
                <a:latin typeface="Tahoma"/>
                <a:cs typeface="Tahoma"/>
              </a:rPr>
              <a:t>a la que puede </a:t>
            </a:r>
            <a:r>
              <a:rPr dirty="0" sz="1200" spc="-5">
                <a:latin typeface="Tahoma"/>
                <a:cs typeface="Tahoma"/>
              </a:rPr>
              <a:t>acceder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solicitud </a:t>
            </a:r>
            <a:r>
              <a:rPr dirty="0" sz="1200">
                <a:latin typeface="Tahoma"/>
                <a:cs typeface="Tahoma"/>
              </a:rPr>
              <a:t>o 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compra.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Política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protocolo que debe seguir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sospecha 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infección.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ahoma"/>
              <a:buAutoNum type="alphaLcPeriod"/>
            </a:pPr>
            <a:endParaRPr sz="1250">
              <a:latin typeface="Times New Roman"/>
              <a:cs typeface="Times New Roman"/>
            </a:endParaRPr>
          </a:p>
          <a:p>
            <a:pPr marL="78549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425450" marR="635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Todas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organizaciones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brindan servicio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alojamiento están obligadas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cumplir con 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dotación,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categoría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ostentan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acuerdo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norma cubana “NC:127:2014  Requisitos por categoría para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clasificación de establecimientos de alojamiento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turístico¨.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78549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425450" marR="6985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grupos empresariales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empresas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brindan servicio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alojamiento revisarán sus  manuales operacionales para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incorporar: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lvl="1" marL="1144905" marR="182245" indent="-178435">
              <a:lnSpc>
                <a:spcPct val="10000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obligatorio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medios personales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(guantes,  nasobuco/mascarilla </a:t>
            </a:r>
            <a:r>
              <a:rPr dirty="0" sz="1200">
                <a:latin typeface="Tahoma"/>
                <a:cs typeface="Tahoma"/>
              </a:rPr>
              <a:t>y geles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desinfectantes).</a:t>
            </a:r>
            <a:endParaRPr sz="1200">
              <a:latin typeface="Tahoma"/>
              <a:cs typeface="Tahoma"/>
            </a:endParaRPr>
          </a:p>
          <a:p>
            <a:pPr algn="just" lvl="1" marL="1144905" marR="183515" indent="-178435">
              <a:lnSpc>
                <a:spcPct val="10080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realizar </a:t>
            </a:r>
            <a:r>
              <a:rPr dirty="0" sz="1200">
                <a:latin typeface="Tahoma"/>
                <a:cs typeface="Tahoma"/>
              </a:rPr>
              <a:t>ninguna </a:t>
            </a:r>
            <a:r>
              <a:rPr dirty="0" sz="1200" spc="-5">
                <a:latin typeface="Tahoma"/>
                <a:cs typeface="Tahoma"/>
              </a:rPr>
              <a:t>operación </a:t>
            </a:r>
            <a:r>
              <a:rPr dirty="0" sz="1200">
                <a:latin typeface="Tahoma"/>
                <a:cs typeface="Tahoma"/>
              </a:rPr>
              <a:t>de higiene y </a:t>
            </a:r>
            <a:r>
              <a:rPr dirty="0" sz="1200" spc="-5">
                <a:latin typeface="Tahoma"/>
                <a:cs typeface="Tahoma"/>
              </a:rPr>
              <a:t>desinfección cuando </a:t>
            </a:r>
            <a:r>
              <a:rPr dirty="0" sz="1200">
                <a:latin typeface="Tahoma"/>
                <a:cs typeface="Tahoma"/>
              </a:rPr>
              <a:t>se encuentre  el </a:t>
            </a:r>
            <a:r>
              <a:rPr dirty="0" sz="1200" spc="-5">
                <a:latin typeface="Tahoma"/>
                <a:cs typeface="Tahoma"/>
              </a:rPr>
              <a:t>cliente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habitación, </a:t>
            </a:r>
            <a:r>
              <a:rPr dirty="0" sz="1200">
                <a:latin typeface="Tahoma"/>
                <a:cs typeface="Tahoma"/>
              </a:rPr>
              <a:t>a no </a:t>
            </a:r>
            <a:r>
              <a:rPr dirty="0" sz="1200" spc="-5">
                <a:latin typeface="Tahoma"/>
                <a:cs typeface="Tahoma"/>
              </a:rPr>
              <a:t>ser por causas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justificadas.</a:t>
            </a:r>
            <a:endParaRPr sz="1200">
              <a:latin typeface="Tahoma"/>
              <a:cs typeface="Tahoma"/>
            </a:endParaRPr>
          </a:p>
          <a:p>
            <a:pPr algn="just" lvl="1" marL="1144905" marR="180340" indent="-178435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Mantener el </a:t>
            </a:r>
            <a:r>
              <a:rPr dirty="0" sz="1200" spc="-5">
                <a:latin typeface="Tahoma"/>
                <a:cs typeface="Tahoma"/>
              </a:rPr>
              <a:t>tiempo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estadía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habitaciones vacías </a:t>
            </a:r>
            <a:r>
              <a:rPr dirty="0" sz="1200">
                <a:latin typeface="Tahoma"/>
                <a:cs typeface="Tahoma"/>
              </a:rPr>
              <a:t>sucias (HVS)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12  horas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mínimo, </a:t>
            </a:r>
            <a:r>
              <a:rPr dirty="0" sz="1200" spc="-5">
                <a:latin typeface="Tahoma"/>
                <a:cs typeface="Tahoma"/>
              </a:rPr>
              <a:t>previo </a:t>
            </a:r>
            <a:r>
              <a:rPr dirty="0" sz="1200">
                <a:latin typeface="Tahoma"/>
                <a:cs typeface="Tahoma"/>
              </a:rPr>
              <a:t>a las </a:t>
            </a:r>
            <a:r>
              <a:rPr dirty="0" sz="1200" spc="-5">
                <a:latin typeface="Tahoma"/>
                <a:cs typeface="Tahoma"/>
              </a:rPr>
              <a:t>acciones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limpieza, desinfección, acomodo 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montaje. Fases </a:t>
            </a:r>
            <a:r>
              <a:rPr dirty="0" sz="1200">
                <a:latin typeface="Tahoma"/>
                <a:cs typeface="Tahoma"/>
              </a:rPr>
              <a:t>I y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II.</a:t>
            </a:r>
            <a:endParaRPr sz="1200">
              <a:latin typeface="Tahoma"/>
              <a:cs typeface="Tahoma"/>
            </a:endParaRPr>
          </a:p>
          <a:p>
            <a:pPr lvl="1" marL="1144905" indent="-178435">
              <a:lnSpc>
                <a:spcPts val="140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diaria del carro 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camareras.</a:t>
            </a:r>
            <a:endParaRPr sz="1200">
              <a:latin typeface="Tahoma"/>
              <a:cs typeface="Tahoma"/>
            </a:endParaRPr>
          </a:p>
          <a:p>
            <a:pPr lvl="1" marL="1144905" indent="-178435">
              <a:lnSpc>
                <a:spcPct val="10000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de superficies de </a:t>
            </a:r>
            <a:r>
              <a:rPr dirty="0" sz="1200" spc="-10">
                <a:latin typeface="Tahoma"/>
                <a:cs typeface="Tahoma"/>
              </a:rPr>
              <a:t>contacto.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584315" cy="85413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17906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25843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144905" indent="-178435">
              <a:lnSpc>
                <a:spcPct val="100000"/>
              </a:lnSpc>
              <a:spcBef>
                <a:spcPts val="5"/>
              </a:spcBef>
              <a:buAutoNum type="alphaLcPeriod" startAt="6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Disminución de elementos decorativos, </a:t>
            </a:r>
            <a:r>
              <a:rPr dirty="0" sz="1200">
                <a:latin typeface="Tahoma"/>
                <a:cs typeface="Tahoma"/>
              </a:rPr>
              <a:t>sin </a:t>
            </a:r>
            <a:r>
              <a:rPr dirty="0" sz="1200" spc="-5">
                <a:latin typeface="Tahoma"/>
                <a:cs typeface="Tahoma"/>
              </a:rPr>
              <a:t>afectar </a:t>
            </a:r>
            <a:r>
              <a:rPr dirty="0" sz="1200">
                <a:latin typeface="Tahoma"/>
                <a:cs typeface="Tahoma"/>
              </a:rPr>
              <a:t>la imagen.</a:t>
            </a:r>
            <a:endParaRPr sz="1200">
              <a:latin typeface="Tahoma"/>
              <a:cs typeface="Tahoma"/>
            </a:endParaRPr>
          </a:p>
          <a:p>
            <a:pPr algn="just" marL="1144905" marR="179705" indent="-178435">
              <a:lnSpc>
                <a:spcPct val="100400"/>
              </a:lnSpc>
              <a:spcBef>
                <a:spcPts val="5"/>
              </a:spcBef>
              <a:buAutoNum type="alphaLcPeriod" startAt="6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Disminución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papelería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sueltos promocionales </a:t>
            </a:r>
            <a:r>
              <a:rPr dirty="0" sz="1200">
                <a:latin typeface="Tahoma"/>
                <a:cs typeface="Tahoma"/>
              </a:rPr>
              <a:t>impresos; </a:t>
            </a:r>
            <a:r>
              <a:rPr dirty="0" sz="1200" spc="-5">
                <a:latin typeface="Tahoma"/>
                <a:cs typeface="Tahoma"/>
              </a:rPr>
              <a:t>sustituyéndolo  donde resulte posible, por información digitalizada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través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canal </a:t>
            </a:r>
            <a:r>
              <a:rPr dirty="0" sz="1200">
                <a:latin typeface="Tahoma"/>
                <a:cs typeface="Tahoma"/>
              </a:rPr>
              <a:t>interno u  </a:t>
            </a:r>
            <a:r>
              <a:rPr dirty="0" sz="1200" spc="-5">
                <a:latin typeface="Tahoma"/>
                <a:cs typeface="Tahoma"/>
              </a:rPr>
              <a:t>otras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vías.</a:t>
            </a:r>
            <a:endParaRPr sz="1200">
              <a:latin typeface="Tahoma"/>
              <a:cs typeface="Tahoma"/>
            </a:endParaRPr>
          </a:p>
          <a:p>
            <a:pPr algn="just" marL="1144905" marR="178435" indent="-178435">
              <a:lnSpc>
                <a:spcPct val="100800"/>
              </a:lnSpc>
              <a:buAutoNum type="alphaLcPeriod" startAt="6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elementos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manipulación habitual (percheros,  mandos, botoneras, teléfono, tiradores, </a:t>
            </a:r>
            <a:r>
              <a:rPr dirty="0" sz="1200">
                <a:latin typeface="Tahoma"/>
                <a:cs typeface="Tahoma"/>
              </a:rPr>
              <a:t>manillas, </a:t>
            </a:r>
            <a:r>
              <a:rPr dirty="0" sz="1200" spc="-5">
                <a:latin typeface="Tahoma"/>
                <a:cs typeface="Tahoma"/>
              </a:rPr>
              <a:t>interruptores, otros. Evaluar  </a:t>
            </a:r>
            <a:r>
              <a:rPr dirty="0" sz="1200">
                <a:latin typeface="Tahoma"/>
                <a:cs typeface="Tahoma"/>
              </a:rPr>
              <a:t>el uso de </a:t>
            </a:r>
            <a:r>
              <a:rPr dirty="0" sz="1200" spc="-5">
                <a:latin typeface="Tahoma"/>
                <a:cs typeface="Tahoma"/>
              </a:rPr>
              <a:t>envoltura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pegatina que </a:t>
            </a:r>
            <a:r>
              <a:rPr dirty="0" sz="1200" spc="-10">
                <a:latin typeface="Tahoma"/>
                <a:cs typeface="Tahoma"/>
              </a:rPr>
              <a:t>avale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proceso.</a:t>
            </a:r>
            <a:endParaRPr sz="1200">
              <a:latin typeface="Tahoma"/>
              <a:cs typeface="Tahoma"/>
            </a:endParaRPr>
          </a:p>
          <a:p>
            <a:pPr algn="just" marL="1144905" marR="179705" indent="-178435">
              <a:lnSpc>
                <a:spcPts val="1450"/>
              </a:lnSpc>
              <a:spcBef>
                <a:spcPts val="40"/>
              </a:spcBef>
              <a:buAutoNum type="alphaLcPeriod" startAt="6"/>
              <a:tabLst>
                <a:tab pos="1145540" algn="l"/>
              </a:tabLst>
            </a:pPr>
            <a:r>
              <a:rPr dirty="0" sz="1200" spc="-10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mediante </a:t>
            </a:r>
            <a:r>
              <a:rPr dirty="0" sz="1200" spc="-5">
                <a:latin typeface="Tahoma"/>
                <a:cs typeface="Tahoma"/>
              </a:rPr>
              <a:t>bolsa </a:t>
            </a:r>
            <a:r>
              <a:rPr dirty="0" sz="1200">
                <a:latin typeface="Tahoma"/>
                <a:cs typeface="Tahoma"/>
              </a:rPr>
              <a:t>o nylon de </a:t>
            </a:r>
            <a:r>
              <a:rPr dirty="0" sz="1200" spc="-5">
                <a:latin typeface="Tahoma"/>
                <a:cs typeface="Tahoma"/>
              </a:rPr>
              <a:t>almohadas, mantas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edredones  previamente lavados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desinfectados, </a:t>
            </a:r>
            <a:r>
              <a:rPr dirty="0" sz="1200">
                <a:latin typeface="Tahoma"/>
                <a:cs typeface="Tahoma"/>
              </a:rPr>
              <a:t>que se ubican </a:t>
            </a:r>
            <a:r>
              <a:rPr dirty="0" sz="1200" spc="-5">
                <a:latin typeface="Tahoma"/>
                <a:cs typeface="Tahoma"/>
              </a:rPr>
              <a:t>en closet, gavetero </a:t>
            </a:r>
            <a:r>
              <a:rPr dirty="0" sz="1200">
                <a:latin typeface="Tahoma"/>
                <a:cs typeface="Tahoma"/>
              </a:rPr>
              <a:t>o  </a:t>
            </a:r>
            <a:r>
              <a:rPr dirty="0" sz="1200" spc="-5">
                <a:latin typeface="Tahoma"/>
                <a:cs typeface="Tahoma"/>
              </a:rPr>
              <a:t>colgador.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ts val="1390"/>
              </a:lnSpc>
              <a:buAutoNum type="alphaLcPeriod" startAt="6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Revisar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política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explotación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minibares,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garantizando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endParaRPr sz="1200">
              <a:latin typeface="Tahoma"/>
              <a:cs typeface="Tahoma"/>
            </a:endParaRPr>
          </a:p>
          <a:p>
            <a:pPr algn="just" marL="1144905">
              <a:lnSpc>
                <a:spcPct val="10000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que se </a:t>
            </a:r>
            <a:r>
              <a:rPr dirty="0" sz="1200" spc="-5">
                <a:latin typeface="Tahoma"/>
                <a:cs typeface="Tahoma"/>
              </a:rPr>
              <a:t>mantenga su utilización; </a:t>
            </a:r>
            <a:r>
              <a:rPr dirty="0" sz="1200">
                <a:latin typeface="Tahoma"/>
                <a:cs typeface="Tahoma"/>
              </a:rPr>
              <a:t>la higiene y </a:t>
            </a: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adecuadas.</a:t>
            </a:r>
            <a:endParaRPr sz="1200">
              <a:latin typeface="Tahoma"/>
              <a:cs typeface="Tahoma"/>
            </a:endParaRPr>
          </a:p>
          <a:p>
            <a:pPr algn="just" marL="1144905" marR="177165" indent="-178435">
              <a:lnSpc>
                <a:spcPct val="100499"/>
              </a:lnSpc>
              <a:buAutoNum type="alphaLcPeriod" startAt="11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Eliminación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servicio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tintorería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hoteles vacacionales  (convencionales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todo incluido) </a:t>
            </a:r>
            <a:r>
              <a:rPr dirty="0" sz="1200">
                <a:latin typeface="Tahoma"/>
                <a:cs typeface="Tahoma"/>
              </a:rPr>
              <a:t>y en los </a:t>
            </a:r>
            <a:r>
              <a:rPr dirty="0" sz="1200" spc="-5">
                <a:latin typeface="Tahoma"/>
                <a:cs typeface="Tahoma"/>
              </a:rPr>
              <a:t>hoteles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ciudad, efectuar </a:t>
            </a:r>
            <a:r>
              <a:rPr dirty="0" sz="1200">
                <a:latin typeface="Tahoma"/>
                <a:cs typeface="Tahoma"/>
              </a:rPr>
              <a:t>revisión</a:t>
            </a:r>
            <a:r>
              <a:rPr dirty="0" sz="1200" spc="-2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ajuste operacional </a:t>
            </a:r>
            <a:r>
              <a:rPr dirty="0" sz="1200" spc="-1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10">
                <a:latin typeface="Tahoma"/>
                <a:cs typeface="Tahoma"/>
              </a:rPr>
              <a:t>máxima </a:t>
            </a:r>
            <a:r>
              <a:rPr dirty="0" sz="1200">
                <a:latin typeface="Tahoma"/>
                <a:cs typeface="Tahoma"/>
              </a:rPr>
              <a:t>seguridad. </a:t>
            </a:r>
            <a:r>
              <a:rPr dirty="0" sz="1200" spc="-5">
                <a:latin typeface="Tahoma"/>
                <a:cs typeface="Tahoma"/>
              </a:rPr>
              <a:t>Fases </a:t>
            </a:r>
            <a:r>
              <a:rPr dirty="0" sz="1200">
                <a:latin typeface="Tahoma"/>
                <a:cs typeface="Tahoma"/>
              </a:rPr>
              <a:t>I y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II.</a:t>
            </a:r>
            <a:endParaRPr sz="1200">
              <a:latin typeface="Tahoma"/>
              <a:cs typeface="Tahoma"/>
            </a:endParaRPr>
          </a:p>
          <a:p>
            <a:pPr algn="just" marL="1144905" marR="179705" indent="-178435">
              <a:lnSpc>
                <a:spcPct val="100600"/>
              </a:lnSpc>
              <a:buAutoNum type="alphaLcPeriod" startAt="11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Definir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procedimiento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periodicidad </a:t>
            </a:r>
            <a:r>
              <a:rPr dirty="0" sz="1200">
                <a:latin typeface="Tahoma"/>
                <a:cs typeface="Tahoma"/>
              </a:rPr>
              <a:t>del lavado de la </a:t>
            </a:r>
            <a:r>
              <a:rPr dirty="0" sz="1200" spc="-5">
                <a:latin typeface="Tahoma"/>
                <a:cs typeface="Tahoma"/>
              </a:rPr>
              <a:t>lencería decorativa  (cortinas, visillos, black out, otros).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establece una vez </a:t>
            </a:r>
            <a:r>
              <a:rPr dirty="0" sz="1200">
                <a:latin typeface="Tahoma"/>
                <a:cs typeface="Tahoma"/>
              </a:rPr>
              <a:t>al mes en  </a:t>
            </a:r>
            <a:r>
              <a:rPr dirty="0" sz="1200" spc="-5">
                <a:latin typeface="Tahoma"/>
                <a:cs typeface="Tahoma"/>
              </a:rPr>
              <a:t>habitaciones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contaminadas. Este proceso </a:t>
            </a:r>
            <a:r>
              <a:rPr dirty="0" sz="1200">
                <a:latin typeface="Tahoma"/>
                <a:cs typeface="Tahoma"/>
              </a:rPr>
              <a:t>puede ser </a:t>
            </a:r>
            <a:r>
              <a:rPr dirty="0" sz="1200" spc="-5">
                <a:latin typeface="Tahoma"/>
                <a:cs typeface="Tahoma"/>
              </a:rPr>
              <a:t>sustituido </a:t>
            </a:r>
            <a:r>
              <a:rPr dirty="0" sz="1200">
                <a:latin typeface="Tahoma"/>
                <a:cs typeface="Tahoma"/>
              </a:rPr>
              <a:t>por  </a:t>
            </a:r>
            <a:r>
              <a:rPr dirty="0" sz="1200" spc="-5">
                <a:latin typeface="Tahoma"/>
                <a:cs typeface="Tahoma"/>
              </a:rPr>
              <a:t>pulverizaciones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sustancias desinfectantes </a:t>
            </a:r>
            <a:r>
              <a:rPr dirty="0" sz="1200">
                <a:latin typeface="Tahoma"/>
                <a:cs typeface="Tahoma"/>
              </a:rPr>
              <a:t>(virucidas), </a:t>
            </a:r>
            <a:r>
              <a:rPr dirty="0" sz="1200" spc="-5">
                <a:latin typeface="Tahoma"/>
                <a:cs typeface="Tahoma"/>
              </a:rPr>
              <a:t>previamente  comprobada su efectividad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homologadas por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MINSAP. Fases </a:t>
            </a:r>
            <a:r>
              <a:rPr dirty="0" sz="1200">
                <a:latin typeface="Tahoma"/>
                <a:cs typeface="Tahoma"/>
              </a:rPr>
              <a:t>I y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II.</a:t>
            </a:r>
            <a:endParaRPr sz="1200">
              <a:latin typeface="Tahoma"/>
              <a:cs typeface="Tahoma"/>
            </a:endParaRPr>
          </a:p>
          <a:p>
            <a:pPr algn="just" marL="1144905" marR="177800" indent="-178435">
              <a:lnSpc>
                <a:spcPts val="1450"/>
              </a:lnSpc>
              <a:spcBef>
                <a:spcPts val="40"/>
              </a:spcBef>
              <a:buAutoNum type="alphaLcPeriod" startAt="11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Definir/actualizar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procedimiento </a:t>
            </a:r>
            <a:r>
              <a:rPr dirty="0" sz="1200">
                <a:latin typeface="Tahoma"/>
                <a:cs typeface="Tahoma"/>
              </a:rPr>
              <a:t>y periodicidad del </a:t>
            </a:r>
            <a:r>
              <a:rPr dirty="0" sz="1200" spc="-5">
                <a:latin typeface="Tahoma"/>
                <a:cs typeface="Tahoma"/>
              </a:rPr>
              <a:t>lavado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cubrecama,  cubre colchón, </a:t>
            </a:r>
            <a:r>
              <a:rPr dirty="0" sz="1200">
                <a:latin typeface="Tahoma"/>
                <a:cs typeface="Tahoma"/>
              </a:rPr>
              <a:t>colcha de </a:t>
            </a:r>
            <a:r>
              <a:rPr dirty="0" sz="1200" spc="-5">
                <a:latin typeface="Tahoma"/>
                <a:cs typeface="Tahoma"/>
              </a:rPr>
              <a:t>cuerpo, edredón, forros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cojines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otras lencerías  </a:t>
            </a:r>
            <a:r>
              <a:rPr dirty="0" sz="1200">
                <a:latin typeface="Tahoma"/>
                <a:cs typeface="Tahoma"/>
              </a:rPr>
              <a:t>que entran en </a:t>
            </a:r>
            <a:r>
              <a:rPr dirty="0" sz="1200" spc="-5">
                <a:latin typeface="Tahoma"/>
                <a:cs typeface="Tahoma"/>
              </a:rPr>
              <a:t>contacto con </a:t>
            </a:r>
            <a:r>
              <a:rPr dirty="0" sz="1200">
                <a:latin typeface="Tahoma"/>
                <a:cs typeface="Tahoma"/>
              </a:rPr>
              <a:t>la piel del </a:t>
            </a:r>
            <a:r>
              <a:rPr dirty="0" sz="1200" spc="-5">
                <a:latin typeface="Tahoma"/>
                <a:cs typeface="Tahoma"/>
              </a:rPr>
              <a:t>cliente. Establecer por cambio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clientes. Fases </a:t>
            </a:r>
            <a:r>
              <a:rPr dirty="0" sz="1200">
                <a:latin typeface="Tahoma"/>
                <a:cs typeface="Tahoma"/>
              </a:rPr>
              <a:t>I y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II.</a:t>
            </a:r>
            <a:endParaRPr sz="1200">
              <a:latin typeface="Tahoma"/>
              <a:cs typeface="Tahoma"/>
            </a:endParaRPr>
          </a:p>
          <a:p>
            <a:pPr algn="just" marL="1144905" indent="-178435">
              <a:lnSpc>
                <a:spcPts val="1390"/>
              </a:lnSpc>
              <a:buAutoNum type="alphaLcPeriod" startAt="11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Desechar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forma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segura,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cubos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tapa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habilitados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posterior</a:t>
            </a:r>
            <a:endParaRPr sz="1200">
              <a:latin typeface="Tahoma"/>
              <a:cs typeface="Tahoma"/>
            </a:endParaRPr>
          </a:p>
          <a:p>
            <a:pPr algn="just" marL="1144905" marR="177800">
              <a:lnSpc>
                <a:spcPct val="1006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gestión,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individual y los </a:t>
            </a:r>
            <a:r>
              <a:rPr dirty="0" sz="1200" spc="-5">
                <a:latin typeface="Tahoma"/>
                <a:cs typeface="Tahoma"/>
              </a:rPr>
              <a:t>materiales empleados  desechables, procediendo posteriormente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lavado </a:t>
            </a:r>
            <a:r>
              <a:rPr dirty="0" sz="1200">
                <a:latin typeface="Tahoma"/>
                <a:cs typeface="Tahoma"/>
              </a:rPr>
              <a:t>de manos. En </a:t>
            </a:r>
            <a:r>
              <a:rPr dirty="0" sz="1200" spc="-5">
                <a:latin typeface="Tahoma"/>
                <a:cs typeface="Tahoma"/>
              </a:rPr>
              <a:t>el caso </a:t>
            </a:r>
            <a:r>
              <a:rPr dirty="0" sz="1200">
                <a:latin typeface="Tahoma"/>
                <a:cs typeface="Tahoma"/>
              </a:rPr>
              <a:t>que  sean </a:t>
            </a:r>
            <a:r>
              <a:rPr dirty="0" sz="1200" spc="-5">
                <a:latin typeface="Tahoma"/>
                <a:cs typeface="Tahoma"/>
              </a:rPr>
              <a:t>reutilizables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procederá </a:t>
            </a:r>
            <a:r>
              <a:rPr dirty="0" sz="1200">
                <a:latin typeface="Tahoma"/>
                <a:cs typeface="Tahoma"/>
              </a:rPr>
              <a:t>a su limpieza y </a:t>
            </a:r>
            <a:r>
              <a:rPr dirty="0" sz="1200" spc="-5">
                <a:latin typeface="Tahoma"/>
                <a:cs typeface="Tahoma"/>
              </a:rPr>
              <a:t>desinfección, </a:t>
            </a:r>
            <a:r>
              <a:rPr dirty="0" sz="1200">
                <a:latin typeface="Tahoma"/>
                <a:cs typeface="Tahoma"/>
              </a:rPr>
              <a:t>según  </a:t>
            </a:r>
            <a:r>
              <a:rPr dirty="0" sz="1200" spc="-5">
                <a:latin typeface="Tahoma"/>
                <a:cs typeface="Tahoma"/>
              </a:rPr>
              <a:t>procedimiento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definido.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697230" marR="50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4.-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PROCEDIMIENTO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ESPECÍFICO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LIMPIEZA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HABITACIÓN  INFECTADA 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COVID-19.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056640" marR="179705" indent="-181610">
              <a:lnSpc>
                <a:spcPct val="1000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Reducir al </a:t>
            </a:r>
            <a:r>
              <a:rPr dirty="0" sz="1400" spc="-5">
                <a:latin typeface="Tahoma"/>
                <a:cs typeface="Tahoma"/>
              </a:rPr>
              <a:t>mínimo </a:t>
            </a:r>
            <a:r>
              <a:rPr dirty="0" sz="1200">
                <a:latin typeface="Tahoma"/>
                <a:cs typeface="Tahoma"/>
              </a:rPr>
              <a:t>el personal no </a:t>
            </a:r>
            <a:r>
              <a:rPr dirty="0" sz="1200" spc="-5">
                <a:latin typeface="Tahoma"/>
                <a:cs typeface="Tahoma"/>
              </a:rPr>
              <a:t>sanitario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accede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habitación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un  cliente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sospechoso.</a:t>
            </a:r>
            <a:endParaRPr sz="1200">
              <a:latin typeface="Tahoma"/>
              <a:cs typeface="Tahoma"/>
            </a:endParaRPr>
          </a:p>
          <a:p>
            <a:pPr algn="just" marL="1056640" marR="178435" indent="-181610">
              <a:lnSpc>
                <a:spcPct val="100699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personal (mínimo) del </a:t>
            </a:r>
            <a:r>
              <a:rPr dirty="0" sz="1200" spc="-5">
                <a:latin typeface="Tahoma"/>
                <a:cs typeface="Tahoma"/>
              </a:rPr>
              <a:t>hotel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tenga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acceder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habitación cuando  esté presente el cliente </a:t>
            </a:r>
            <a:r>
              <a:rPr dirty="0" sz="1200">
                <a:latin typeface="Tahoma"/>
                <a:cs typeface="Tahoma"/>
              </a:rPr>
              <a:t>sospechoso </a:t>
            </a:r>
            <a:r>
              <a:rPr dirty="0" sz="1200" spc="-5">
                <a:latin typeface="Tahoma"/>
                <a:cs typeface="Tahoma"/>
              </a:rPr>
              <a:t>(camareras </a:t>
            </a:r>
            <a:r>
              <a:rPr dirty="0" sz="1200">
                <a:latin typeface="Tahoma"/>
                <a:cs typeface="Tahoma"/>
              </a:rPr>
              <a:t>de piso, </a:t>
            </a:r>
            <a:r>
              <a:rPr dirty="0" sz="1200" spc="-5">
                <a:latin typeface="Tahoma"/>
                <a:cs typeface="Tahoma"/>
              </a:rPr>
              <a:t>room service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otro)  </a:t>
            </a:r>
            <a:r>
              <a:rPr dirty="0" sz="1200">
                <a:latin typeface="Tahoma"/>
                <a:cs typeface="Tahoma"/>
              </a:rPr>
              <a:t>debe usar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designen las autoridades sanitarias,  </a:t>
            </a:r>
            <a:r>
              <a:rPr dirty="0" sz="1200">
                <a:latin typeface="Tahoma"/>
                <a:cs typeface="Tahoma"/>
              </a:rPr>
              <a:t>mantener el </a:t>
            </a:r>
            <a:r>
              <a:rPr dirty="0" sz="1200" spc="-5">
                <a:latin typeface="Tahoma"/>
                <a:cs typeface="Tahoma"/>
              </a:rPr>
              <a:t>distanciamiento establecido, lavarse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desinfectarse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10">
                <a:latin typeface="Tahoma"/>
                <a:cs typeface="Tahoma"/>
              </a:rPr>
              <a:t>manos  </a:t>
            </a:r>
            <a:r>
              <a:rPr dirty="0" sz="1200" spc="-5">
                <a:latin typeface="Tahoma"/>
                <a:cs typeface="Tahoma"/>
              </a:rPr>
              <a:t>cuando haya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salido.</a:t>
            </a:r>
            <a:endParaRPr sz="1200">
              <a:latin typeface="Tahoma"/>
              <a:cs typeface="Tahoma"/>
            </a:endParaRPr>
          </a:p>
          <a:p>
            <a:pPr algn="just" marL="1056640" marR="17970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camarera usará una </a:t>
            </a:r>
            <a:r>
              <a:rPr dirty="0" sz="1200">
                <a:latin typeface="Tahoma"/>
                <a:cs typeface="Tahoma"/>
              </a:rPr>
              <a:t>bata </a:t>
            </a:r>
            <a:r>
              <a:rPr dirty="0" sz="1200" spc="-5">
                <a:latin typeface="Tahoma"/>
                <a:cs typeface="Tahoma"/>
              </a:rPr>
              <a:t>sanitaria, preferiblemente desechable, nasobuco </a:t>
            </a:r>
            <a:r>
              <a:rPr dirty="0" sz="1200">
                <a:latin typeface="Tahoma"/>
                <a:cs typeface="Tahoma"/>
              </a:rPr>
              <a:t>o  </a:t>
            </a:r>
            <a:r>
              <a:rPr dirty="0" sz="1200" spc="-5">
                <a:latin typeface="Tahoma"/>
                <a:cs typeface="Tahoma"/>
              </a:rPr>
              <a:t>mascarilla desechable </a:t>
            </a:r>
            <a:r>
              <a:rPr dirty="0" sz="1200">
                <a:latin typeface="Tahoma"/>
                <a:cs typeface="Tahoma"/>
              </a:rPr>
              <a:t>y guantes para </a:t>
            </a:r>
            <a:r>
              <a:rPr dirty="0" sz="1200" spc="-5">
                <a:latin typeface="Tahoma"/>
                <a:cs typeface="Tahoma"/>
              </a:rPr>
              <a:t>acceder </a:t>
            </a:r>
            <a:r>
              <a:rPr dirty="0" sz="1200">
                <a:latin typeface="Tahoma"/>
                <a:cs typeface="Tahoma"/>
              </a:rPr>
              <a:t>a 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habitación.</a:t>
            </a:r>
            <a:endParaRPr sz="1200">
              <a:latin typeface="Tahoma"/>
              <a:cs typeface="Tahoma"/>
            </a:endParaRPr>
          </a:p>
          <a:p>
            <a:pPr algn="just" marL="1056640" marR="18034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Esperar </a:t>
            </a:r>
            <a:r>
              <a:rPr dirty="0" sz="1200">
                <a:latin typeface="Tahoma"/>
                <a:cs typeface="Tahoma"/>
              </a:rPr>
              <a:t>no menos de 12 horas </a:t>
            </a:r>
            <a:r>
              <a:rPr dirty="0" sz="1200" spc="-5">
                <a:latin typeface="Tahoma"/>
                <a:cs typeface="Tahoma"/>
              </a:rPr>
              <a:t>después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retirarse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cliente,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comenzar 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tareas de higiene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El carro de camarera </a:t>
            </a:r>
            <a:r>
              <a:rPr dirty="0" sz="1200" spc="-10">
                <a:latin typeface="Tahoma"/>
                <a:cs typeface="Tahoma"/>
              </a:rPr>
              <a:t>no </a:t>
            </a:r>
            <a:r>
              <a:rPr dirty="0" sz="1200">
                <a:latin typeface="Tahoma"/>
                <a:cs typeface="Tahoma"/>
              </a:rPr>
              <a:t>entrará a la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habitación.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230" cy="3543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9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35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056640" indent="-181610">
              <a:lnSpc>
                <a:spcPct val="100000"/>
              </a:lnSpc>
              <a:spcBef>
                <a:spcPts val="5"/>
              </a:spcBef>
              <a:buAutoNum type="alphaLcPeriod" startAt="6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Retirar la </a:t>
            </a:r>
            <a:r>
              <a:rPr dirty="0" sz="1200" spc="-5">
                <a:latin typeface="Tahoma"/>
                <a:cs typeface="Tahoma"/>
              </a:rPr>
              <a:t>ropa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cama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las toallas usadas,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ponerlas independientes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una</a:t>
            </a:r>
            <a:endParaRPr sz="1200">
              <a:latin typeface="Tahoma"/>
              <a:cs typeface="Tahoma"/>
            </a:endParaRPr>
          </a:p>
          <a:p>
            <a:pPr algn="just" marL="1056640" marR="762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bolsa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identificada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(señalizada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amarillo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rojo)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separada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resto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ropa  </a:t>
            </a:r>
            <a:r>
              <a:rPr dirty="0" sz="1200">
                <a:latin typeface="Tahoma"/>
                <a:cs typeface="Tahoma"/>
              </a:rPr>
              <a:t>usada, </a:t>
            </a:r>
            <a:r>
              <a:rPr dirty="0" sz="1200" spc="-5">
                <a:latin typeface="Tahoma"/>
                <a:cs typeface="Tahoma"/>
              </a:rPr>
              <a:t>hasta su entrega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ropería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envío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lavandería.</a:t>
            </a:r>
            <a:endParaRPr sz="1200">
              <a:latin typeface="Tahoma"/>
              <a:cs typeface="Tahoma"/>
            </a:endParaRPr>
          </a:p>
          <a:p>
            <a:pPr algn="just" marL="1056640" marR="10160" indent="-181610">
              <a:lnSpc>
                <a:spcPts val="1450"/>
              </a:lnSpc>
              <a:spcBef>
                <a:spcPts val="40"/>
              </a:spcBef>
              <a:buAutoNum type="alphaLcPeriod" startAt="7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Todas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operaciones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manipulación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realizarán </a:t>
            </a:r>
            <a:r>
              <a:rPr dirty="0" sz="1200">
                <a:latin typeface="Tahoma"/>
                <a:cs typeface="Tahoma"/>
              </a:rPr>
              <a:t>sin </a:t>
            </a:r>
            <a:r>
              <a:rPr dirty="0" sz="1200" spc="-5">
                <a:latin typeface="Tahoma"/>
                <a:cs typeface="Tahoma"/>
              </a:rPr>
              <a:t>sacudir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10">
                <a:latin typeface="Tahoma"/>
                <a:cs typeface="Tahoma"/>
              </a:rPr>
              <a:t>ropa </a:t>
            </a:r>
            <a:r>
              <a:rPr dirty="0" sz="1200">
                <a:latin typeface="Tahoma"/>
                <a:cs typeface="Tahoma"/>
              </a:rPr>
              <a:t>sucia y  </a:t>
            </a:r>
            <a:r>
              <a:rPr dirty="0" sz="1200" spc="-5">
                <a:latin typeface="Tahoma"/>
                <a:cs typeface="Tahoma"/>
              </a:rPr>
              <a:t>evitando el contacto directo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piel.</a:t>
            </a:r>
            <a:endParaRPr sz="1200">
              <a:latin typeface="Tahoma"/>
              <a:cs typeface="Tahoma"/>
            </a:endParaRPr>
          </a:p>
          <a:p>
            <a:pPr algn="just" marL="1056640" indent="-181610">
              <a:lnSpc>
                <a:spcPts val="1400"/>
              </a:lnSpc>
              <a:buAutoNum type="alphaLcPeriod" startAt="7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material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utilizado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sospecha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estar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enferma</a:t>
            </a:r>
            <a:endParaRPr sz="1200">
              <a:latin typeface="Tahoma"/>
              <a:cs typeface="Tahoma"/>
            </a:endParaRPr>
          </a:p>
          <a:p>
            <a:pPr algn="just" marL="1056640" marR="5715">
              <a:lnSpc>
                <a:spcPct val="1004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(pañuelos,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servilletas,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mascarillas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vasos)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eliminará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mediante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introducción 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bolsa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plástico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cerrará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herméticamente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desechará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junto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  resto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desechos.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ct val="100400"/>
              </a:lnSpc>
              <a:spcBef>
                <a:spcPts val="5"/>
              </a:spcBef>
              <a:buAutoNum type="alphaLcPeriod" startAt="9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Cuando el </a:t>
            </a:r>
            <a:r>
              <a:rPr dirty="0" sz="1200" spc="-5">
                <a:latin typeface="Tahoma"/>
                <a:cs typeface="Tahoma"/>
              </a:rPr>
              <a:t>cliente abandone definitivamente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habitación,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retirarán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sustituyen todos </a:t>
            </a:r>
            <a:r>
              <a:rPr dirty="0" sz="1200">
                <a:latin typeface="Tahoma"/>
                <a:cs typeface="Tahoma"/>
              </a:rPr>
              <a:t>los insumos de aseo </a:t>
            </a:r>
            <a:r>
              <a:rPr dirty="0" sz="1200" spc="-5">
                <a:latin typeface="Tahoma"/>
                <a:cs typeface="Tahoma"/>
              </a:rPr>
              <a:t>(rollos </a:t>
            </a:r>
            <a:r>
              <a:rPr dirty="0" sz="1200">
                <a:latin typeface="Tahoma"/>
                <a:cs typeface="Tahoma"/>
              </a:rPr>
              <a:t>de papel higiénico, </a:t>
            </a:r>
            <a:r>
              <a:rPr dirty="0" sz="1200" spc="-5">
                <a:latin typeface="Tahoma"/>
                <a:cs typeface="Tahoma"/>
              </a:rPr>
              <a:t>bolsas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aseo,  </a:t>
            </a:r>
            <a:r>
              <a:rPr dirty="0" sz="1200" spc="-5">
                <a:latin typeface="Tahoma"/>
                <a:cs typeface="Tahoma"/>
              </a:rPr>
              <a:t>amenities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otros) </a:t>
            </a:r>
            <a:r>
              <a:rPr dirty="0" sz="1200">
                <a:latin typeface="Tahoma"/>
                <a:cs typeface="Tahoma"/>
              </a:rPr>
              <a:t>y se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desechan.</a:t>
            </a:r>
            <a:endParaRPr sz="1200">
              <a:latin typeface="Tahoma"/>
              <a:cs typeface="Tahoma"/>
            </a:endParaRPr>
          </a:p>
          <a:p>
            <a:pPr algn="just" marL="1056640" marR="6350" indent="-181610">
              <a:lnSpc>
                <a:spcPct val="100600"/>
              </a:lnSpc>
              <a:buAutoNum type="alphaLcPeriod" startAt="9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Realizar </a:t>
            </a:r>
            <a:r>
              <a:rPr dirty="0" sz="1200" spc="-5">
                <a:latin typeface="Tahoma"/>
                <a:cs typeface="Tahoma"/>
              </a:rPr>
              <a:t>una limpieza profunda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una desinfección </a:t>
            </a:r>
            <a:r>
              <a:rPr dirty="0" sz="1200">
                <a:latin typeface="Tahoma"/>
                <a:cs typeface="Tahoma"/>
              </a:rPr>
              <a:t>química </a:t>
            </a:r>
            <a:r>
              <a:rPr dirty="0" sz="1200" spc="-5">
                <a:latin typeface="Tahoma"/>
                <a:cs typeface="Tahoma"/>
              </a:rPr>
              <a:t>posterior con </a:t>
            </a:r>
            <a:r>
              <a:rPr dirty="0" sz="1200">
                <a:latin typeface="Tahoma"/>
                <a:cs typeface="Tahoma"/>
              </a:rPr>
              <a:t>los  </a:t>
            </a:r>
            <a:r>
              <a:rPr dirty="0" sz="1200" spc="-5">
                <a:latin typeface="Tahoma"/>
                <a:cs typeface="Tahoma"/>
              </a:rPr>
              <a:t>productos autorizados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estos fines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solución recién  preparada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hipoclorito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sódico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concentración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1/1000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(25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c.c.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lejía  </a:t>
            </a:r>
            <a:r>
              <a:rPr dirty="0" sz="1200">
                <a:latin typeface="Tahoma"/>
                <a:cs typeface="Tahoma"/>
              </a:rPr>
              <a:t>en un litro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agua.</a:t>
            </a:r>
            <a:endParaRPr sz="1200">
              <a:latin typeface="Tahoma"/>
              <a:cs typeface="Tahoma"/>
            </a:endParaRPr>
          </a:p>
          <a:p>
            <a:pPr algn="just" marL="1056640" marR="6985" indent="-181610">
              <a:lnSpc>
                <a:spcPct val="100000"/>
              </a:lnSpc>
              <a:spcBef>
                <a:spcPts val="5"/>
              </a:spcBef>
              <a:buAutoNum type="alphaLcPeriod" startAt="9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Usar </a:t>
            </a:r>
            <a:r>
              <a:rPr dirty="0" sz="1200" spc="-5">
                <a:latin typeface="Tahoma"/>
                <a:cs typeface="Tahoma"/>
              </a:rPr>
              <a:t>siempre material desechable (papel, bayeta, toalla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 </a:t>
            </a:r>
            <a:r>
              <a:rPr dirty="0" sz="1200">
                <a:latin typeface="Tahoma"/>
                <a:cs typeface="Tahoma"/>
              </a:rPr>
              <a:t>similar) </a:t>
            </a:r>
            <a:r>
              <a:rPr dirty="0" sz="1200" spc="-5">
                <a:latin typeface="Tahoma"/>
                <a:cs typeface="Tahoma"/>
              </a:rPr>
              <a:t>para  hacer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limpieza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prestando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especial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atención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superficies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22443" y="4069207"/>
            <a:ext cx="662940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48260" marR="5080" indent="-36195">
              <a:lnSpc>
                <a:spcPct val="100800"/>
              </a:lnSpc>
              <a:spcBef>
                <a:spcPts val="85"/>
              </a:spcBef>
              <a:tabLst>
                <a:tab pos="398780" algn="l"/>
              </a:tabLst>
            </a:pP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ir</a:t>
            </a:r>
            <a:r>
              <a:rPr dirty="0" sz="1200" spc="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es,  del	ai</a:t>
            </a:r>
            <a:r>
              <a:rPr dirty="0" sz="1200" spc="-1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19174" y="4069207"/>
            <a:ext cx="4614545" cy="575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  <a:tabLst>
                <a:tab pos="803275" algn="l"/>
                <a:tab pos="1075690" algn="l"/>
                <a:tab pos="1188720" algn="l"/>
                <a:tab pos="1524000" algn="l"/>
                <a:tab pos="1885314" algn="l"/>
                <a:tab pos="2432050" algn="l"/>
                <a:tab pos="2496185" algn="l"/>
                <a:tab pos="2727960" algn="l"/>
                <a:tab pos="2811780" algn="l"/>
                <a:tab pos="3326129" algn="l"/>
                <a:tab pos="3423285" algn="l"/>
                <a:tab pos="3729990" algn="l"/>
                <a:tab pos="4311650" algn="l"/>
                <a:tab pos="4518660" algn="l"/>
              </a:tabLst>
            </a:pPr>
            <a:r>
              <a:rPr dirty="0" sz="1200" spc="-5">
                <a:latin typeface="Tahoma"/>
                <a:cs typeface="Tahoma"/>
              </a:rPr>
              <a:t>contacto	</a:t>
            </a:r>
            <a:r>
              <a:rPr dirty="0" sz="1200">
                <a:latin typeface="Tahoma"/>
                <a:cs typeface="Tahoma"/>
              </a:rPr>
              <a:t>en		el	</a:t>
            </a:r>
            <a:r>
              <a:rPr dirty="0" sz="1200" spc="-5">
                <a:latin typeface="Tahoma"/>
                <a:cs typeface="Tahoma"/>
              </a:rPr>
              <a:t>dormitorio	</a:t>
            </a:r>
            <a:r>
              <a:rPr dirty="0" sz="1200">
                <a:latin typeface="Tahoma"/>
                <a:cs typeface="Tahoma"/>
              </a:rPr>
              <a:t>y	baño,	así	</a:t>
            </a:r>
            <a:r>
              <a:rPr dirty="0" sz="1200" spc="-5">
                <a:latin typeface="Tahoma"/>
                <a:cs typeface="Tahoma"/>
              </a:rPr>
              <a:t>como	</a:t>
            </a:r>
            <a:r>
              <a:rPr dirty="0" sz="1200">
                <a:latin typeface="Tahoma"/>
                <a:cs typeface="Tahoma"/>
              </a:rPr>
              <a:t>los  inter</a:t>
            </a:r>
            <a:r>
              <a:rPr dirty="0" sz="1200" spc="-5">
                <a:latin typeface="Tahoma"/>
                <a:cs typeface="Tahoma"/>
              </a:rPr>
              <a:t>rup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es,	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0">
                <a:latin typeface="Tahoma"/>
                <a:cs typeface="Tahoma"/>
              </a:rPr>
              <a:t>é</a:t>
            </a:r>
            <a:r>
              <a:rPr dirty="0" sz="1200" spc="-5">
                <a:latin typeface="Tahoma"/>
                <a:cs typeface="Tahoma"/>
              </a:rPr>
              <a:t>fonos</a:t>
            </a:r>
            <a:r>
              <a:rPr dirty="0" sz="1200">
                <a:latin typeface="Tahoma"/>
                <a:cs typeface="Tahoma"/>
              </a:rPr>
              <a:t>,	mando		de		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ntr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l		de	</a:t>
            </a:r>
            <a:r>
              <a:rPr dirty="0" sz="1200" spc="-3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v</a:t>
            </a:r>
            <a:r>
              <a:rPr dirty="0" sz="1200">
                <a:latin typeface="Tahoma"/>
                <a:cs typeface="Tahoma"/>
              </a:rPr>
              <a:t>isión	o  </a:t>
            </a:r>
            <a:r>
              <a:rPr dirty="0" sz="1200" spc="-5">
                <a:latin typeface="Tahoma"/>
                <a:cs typeface="Tahoma"/>
              </a:rPr>
              <a:t>acondicionado, </a:t>
            </a:r>
            <a:r>
              <a:rPr dirty="0" sz="1200">
                <a:latin typeface="Tahoma"/>
                <a:cs typeface="Tahoma"/>
              </a:rPr>
              <a:t>mesitas y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8288" y="4620895"/>
            <a:ext cx="6173470" cy="442468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643255" marR="182880" indent="-181610">
              <a:lnSpc>
                <a:spcPct val="100800"/>
              </a:lnSpc>
              <a:spcBef>
                <a:spcPts val="85"/>
              </a:spcBef>
              <a:buAutoNum type="alphaLcPeriod" startAt="12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lavado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lencería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contaminada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realizará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cumpliendo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indicaciones  </a:t>
            </a:r>
            <a:r>
              <a:rPr dirty="0" sz="1200">
                <a:latin typeface="Tahoma"/>
                <a:cs typeface="Tahoma"/>
              </a:rPr>
              <a:t>definidas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el Procedimiento de lavado de lencería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contaminada.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ahoma"/>
              <a:buAutoNum type="alphaLcPeriod" startAt="12"/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V.- AREAS DE ESTAR </a:t>
            </a:r>
            <a:r>
              <a:rPr dirty="0" sz="1200" b="1">
                <a:latin typeface="Tahoma"/>
                <a:cs typeface="Tahoma"/>
              </a:rPr>
              <a:t>Y </a:t>
            </a:r>
            <a:r>
              <a:rPr dirty="0" sz="1200" spc="-5" b="1">
                <a:latin typeface="Tahoma"/>
                <a:cs typeface="Tahoma"/>
              </a:rPr>
              <a:t>PASILLOS.</a:t>
            </a:r>
            <a:r>
              <a:rPr dirty="0" sz="1200" spc="-3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COMUNES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algn="just" marL="12700" marR="10160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Opcionalmente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evaluará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conveniencia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colocar carteles/ pancartas informativas  </a:t>
            </a:r>
            <a:r>
              <a:rPr dirty="0" sz="1200">
                <a:latin typeface="Tahoma"/>
                <a:cs typeface="Tahoma"/>
              </a:rPr>
              <a:t>explicando las </a:t>
            </a:r>
            <a:r>
              <a:rPr dirty="0" sz="1200" spc="-5">
                <a:latin typeface="Tahoma"/>
                <a:cs typeface="Tahoma"/>
              </a:rPr>
              <a:t>reglas </a:t>
            </a:r>
            <a:r>
              <a:rPr dirty="0" sz="1200">
                <a:latin typeface="Tahoma"/>
                <a:cs typeface="Tahoma"/>
              </a:rPr>
              <a:t>a seguir para el </a:t>
            </a:r>
            <a:r>
              <a:rPr dirty="0" sz="1200" spc="-5">
                <a:latin typeface="Tahoma"/>
                <a:cs typeface="Tahoma"/>
              </a:rPr>
              <a:t>acceso </a:t>
            </a:r>
            <a:r>
              <a:rPr dirty="0" sz="1200">
                <a:latin typeface="Tahoma"/>
                <a:cs typeface="Tahoma"/>
              </a:rPr>
              <a:t>o el uso de los </a:t>
            </a:r>
            <a:r>
              <a:rPr dirty="0" sz="1200" spc="-5">
                <a:latin typeface="Tahoma"/>
                <a:cs typeface="Tahoma"/>
              </a:rPr>
              <a:t>servicios, </a:t>
            </a:r>
            <a:r>
              <a:rPr dirty="0" sz="1200">
                <a:latin typeface="Tahoma"/>
                <a:cs typeface="Tahoma"/>
              </a:rPr>
              <a:t>normas </a:t>
            </a:r>
            <a:r>
              <a:rPr dirty="0" sz="1200" spc="-5">
                <a:latin typeface="Tahoma"/>
                <a:cs typeface="Tahoma"/>
              </a:rPr>
              <a:t>higiénicas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otras informaciones de interés.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</a:t>
            </a:r>
            <a:r>
              <a:rPr dirty="0" sz="1200" spc="-5" b="1">
                <a:latin typeface="Tahoma"/>
                <a:cs typeface="Tahoma"/>
              </a:rPr>
              <a:t>.- </a:t>
            </a:r>
            <a:r>
              <a:rPr dirty="0" sz="1200" spc="-5">
                <a:latin typeface="Tahoma"/>
                <a:cs typeface="Tahoma"/>
              </a:rPr>
              <a:t>DOTACIÓN 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</a:t>
            </a:r>
            <a:r>
              <a:rPr dirty="0" sz="1200" spc="-5" b="1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lvl="1" marL="822960" marR="5080" indent="-179705">
              <a:lnSpc>
                <a:spcPct val="100800"/>
              </a:lnSpc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Dispensadores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sustancia desinfectante, preferiblemente </a:t>
            </a:r>
            <a:r>
              <a:rPr dirty="0" sz="1200">
                <a:latin typeface="Tahoma"/>
                <a:cs typeface="Tahoma"/>
              </a:rPr>
              <a:t>gel </a:t>
            </a:r>
            <a:r>
              <a:rPr dirty="0" sz="1200" spc="-5">
                <a:latin typeface="Tahoma"/>
                <a:cs typeface="Tahoma"/>
              </a:rPr>
              <a:t>hidroalcohólico 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70%.</a:t>
            </a:r>
            <a:endParaRPr sz="1200">
              <a:latin typeface="Tahoma"/>
              <a:cs typeface="Tahoma"/>
            </a:endParaRPr>
          </a:p>
          <a:p>
            <a:pPr lvl="1" marL="822960" indent="-17970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Cestos de pedal con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tapa.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822960" marR="179070" indent="-179705">
              <a:lnSpc>
                <a:spcPct val="100800"/>
              </a:lnSpc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Distanciamiento </a:t>
            </a:r>
            <a:r>
              <a:rPr dirty="0" sz="1200">
                <a:latin typeface="Tahoma"/>
                <a:cs typeface="Tahoma"/>
              </a:rPr>
              <a:t>de muebles, </a:t>
            </a:r>
            <a:r>
              <a:rPr dirty="0" sz="1200" spc="-5">
                <a:latin typeface="Tahoma"/>
                <a:cs typeface="Tahoma"/>
              </a:rPr>
              <a:t>hamacas, bancos, mecedoras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otros,  garantizando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distancia establecida de </a:t>
            </a:r>
            <a:r>
              <a:rPr dirty="0" sz="1200">
                <a:latin typeface="Tahoma"/>
                <a:cs typeface="Tahoma"/>
              </a:rPr>
              <a:t>1.5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metros.</a:t>
            </a:r>
            <a:endParaRPr sz="1200">
              <a:latin typeface="Tahoma"/>
              <a:cs typeface="Tahoma"/>
            </a:endParaRPr>
          </a:p>
          <a:p>
            <a:pPr algn="just" marL="822960" marR="182245" indent="-179705">
              <a:lnSpc>
                <a:spcPct val="100400"/>
              </a:lnSpc>
              <a:spcBef>
                <a:spcPts val="5"/>
              </a:spcBef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Higienización frecuente, </a:t>
            </a:r>
            <a:r>
              <a:rPr dirty="0" sz="1200">
                <a:latin typeface="Tahoma"/>
                <a:cs typeface="Tahoma"/>
              </a:rPr>
              <a:t>mínimo </a:t>
            </a:r>
            <a:r>
              <a:rPr dirty="0" sz="1200" spc="-5">
                <a:latin typeface="Tahoma"/>
                <a:cs typeface="Tahoma"/>
              </a:rPr>
              <a:t>dos veces por jornada,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todas las  superficies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contacto </a:t>
            </a:r>
            <a:r>
              <a:rPr dirty="0" sz="1200">
                <a:latin typeface="Tahoma"/>
                <a:cs typeface="Tahoma"/>
              </a:rPr>
              <a:t>(mesas, sillas, puertas, </a:t>
            </a:r>
            <a:r>
              <a:rPr dirty="0" sz="1200" spc="-5">
                <a:latin typeface="Tahoma"/>
                <a:cs typeface="Tahoma"/>
              </a:rPr>
              <a:t>manillas, bordes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fuentes,  barandas, pasamanos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582409" cy="7959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17652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25653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236345" indent="-179705">
              <a:lnSpc>
                <a:spcPct val="100000"/>
              </a:lnSpc>
              <a:spcBef>
                <a:spcPts val="5"/>
              </a:spcBef>
              <a:buAutoNum type="alphaLcPeriod" startAt="3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Minimizar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objetos de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decoración.</a:t>
            </a:r>
            <a:endParaRPr sz="1200">
              <a:latin typeface="Tahoma"/>
              <a:cs typeface="Tahoma"/>
            </a:endParaRPr>
          </a:p>
          <a:p>
            <a:pPr algn="just" marL="1236345" marR="175895" indent="-179705">
              <a:lnSpc>
                <a:spcPct val="100400"/>
              </a:lnSpc>
              <a:spcBef>
                <a:spcPts val="5"/>
              </a:spcBef>
              <a:buAutoNum type="alphaLcPeriod" startAt="3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Minimizar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productos gastronómicos expuestos, garantizar su  reposición periódica </a:t>
            </a:r>
            <a:r>
              <a:rPr dirty="0" sz="1200">
                <a:latin typeface="Tahoma"/>
                <a:cs typeface="Tahoma"/>
              </a:rPr>
              <a:t>y su </a:t>
            </a:r>
            <a:r>
              <a:rPr dirty="0" sz="1200" spc="-5">
                <a:latin typeface="Tahoma"/>
                <a:cs typeface="Tahoma"/>
              </a:rPr>
              <a:t>protección total, </a:t>
            </a:r>
            <a:r>
              <a:rPr dirty="0" sz="1200">
                <a:latin typeface="Tahoma"/>
                <a:cs typeface="Tahoma"/>
              </a:rPr>
              <a:t>a partir de mono </a:t>
            </a:r>
            <a:r>
              <a:rPr dirty="0" sz="1200" spc="-5">
                <a:latin typeface="Tahoma"/>
                <a:cs typeface="Tahoma"/>
              </a:rPr>
              <a:t>porciones  empaquetadas. Fases </a:t>
            </a:r>
            <a:r>
              <a:rPr dirty="0" sz="1200">
                <a:latin typeface="Tahoma"/>
                <a:cs typeface="Tahoma"/>
              </a:rPr>
              <a:t>I y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II.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VI.-</a:t>
            </a:r>
            <a:r>
              <a:rPr dirty="0" sz="1200" spc="-6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PISCINA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1236345" indent="-179705">
              <a:lnSpc>
                <a:spcPct val="100000"/>
              </a:lnSpc>
              <a:buAutoNum type="alphaLcPeriod"/>
              <a:tabLst>
                <a:tab pos="123698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utilizarán soportes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estimular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higiénico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sanitarias</a:t>
            </a:r>
            <a:endParaRPr sz="1200">
              <a:latin typeface="Tahoma"/>
              <a:cs typeface="Tahoma"/>
            </a:endParaRPr>
          </a:p>
          <a:p>
            <a:pPr marL="1236345" marR="173990" indent="-179705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Señalización </a:t>
            </a:r>
            <a:r>
              <a:rPr dirty="0" sz="1200">
                <a:latin typeface="Tahoma"/>
                <a:cs typeface="Tahoma"/>
              </a:rPr>
              <a:t>de distanciamiento en </a:t>
            </a:r>
            <a:r>
              <a:rPr dirty="0" sz="1200" spc="-5">
                <a:latin typeface="Tahoma"/>
                <a:cs typeface="Tahoma"/>
              </a:rPr>
              <a:t>puntos estratégicos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área (duchas,  accesos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servicios sanitarios, servicios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gastronómicos).</a:t>
            </a:r>
            <a:endParaRPr sz="1200">
              <a:latin typeface="Tahoma"/>
              <a:cs typeface="Tahoma"/>
            </a:endParaRPr>
          </a:p>
          <a:p>
            <a:pPr marL="1236345" indent="-179705">
              <a:lnSpc>
                <a:spcPts val="1400"/>
              </a:lnSpc>
              <a:buAutoNum type="alphaLcPeriod"/>
              <a:tabLst>
                <a:tab pos="1236980" algn="l"/>
              </a:tabLst>
            </a:pPr>
            <a:r>
              <a:rPr dirty="0" sz="1200">
                <a:latin typeface="Tahoma"/>
                <a:cs typeface="Tahoma"/>
              </a:rPr>
              <a:t>Capacidad </a:t>
            </a:r>
            <a:r>
              <a:rPr dirty="0" sz="1200" spc="-5">
                <a:latin typeface="Tahoma"/>
                <a:cs typeface="Tahoma"/>
              </a:rPr>
              <a:t>máxima de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bañistas.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78549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1236345" indent="-179705">
              <a:lnSpc>
                <a:spcPct val="100000"/>
              </a:lnSpc>
              <a:buAutoNum type="alphaLcPeriod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 </a:t>
            </a:r>
            <a:r>
              <a:rPr dirty="0" sz="1200">
                <a:latin typeface="Tahoma"/>
                <a:cs typeface="Tahoma"/>
              </a:rPr>
              <a:t>o pediluvios </a:t>
            </a:r>
            <a:r>
              <a:rPr dirty="0" sz="1200" spc="-5">
                <a:latin typeface="Tahoma"/>
                <a:cs typeface="Tahoma"/>
              </a:rPr>
              <a:t>sanitarios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accesos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  <a:p>
            <a:pPr marL="1236345" marR="5080" indent="-179705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Dispensadores </a:t>
            </a:r>
            <a:r>
              <a:rPr dirty="0" sz="1200">
                <a:latin typeface="Tahoma"/>
                <a:cs typeface="Tahoma"/>
              </a:rPr>
              <a:t>de gel </a:t>
            </a:r>
            <a:r>
              <a:rPr dirty="0" sz="1200" spc="-5">
                <a:latin typeface="Tahoma"/>
                <a:cs typeface="Tahoma"/>
              </a:rPr>
              <a:t>desinfectante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 áreas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servicio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servicios  sanitarios.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78549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1236345" marR="176530" indent="-179705">
              <a:lnSpc>
                <a:spcPct val="100800"/>
              </a:lnSpc>
              <a:buAutoNum type="alphaLcPeriod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Definición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capacidad </a:t>
            </a:r>
            <a:r>
              <a:rPr dirty="0" sz="1200">
                <a:latin typeface="Tahoma"/>
                <a:cs typeface="Tahoma"/>
              </a:rPr>
              <a:t>máxima, al </a:t>
            </a:r>
            <a:r>
              <a:rPr dirty="0" sz="1200" spc="-5">
                <a:latin typeface="Tahoma"/>
                <a:cs typeface="Tahoma"/>
              </a:rPr>
              <a:t>50 </a:t>
            </a:r>
            <a:r>
              <a:rPr dirty="0" sz="1200">
                <a:latin typeface="Tahoma"/>
                <a:cs typeface="Tahoma"/>
              </a:rPr>
              <a:t>%, según </a:t>
            </a:r>
            <a:r>
              <a:rPr dirty="0" sz="1200" spc="-5">
                <a:latin typeface="Tahoma"/>
                <a:cs typeface="Tahoma"/>
              </a:rPr>
              <a:t>parámetros </a:t>
            </a:r>
            <a:r>
              <a:rPr dirty="0" sz="1200">
                <a:latin typeface="Tahoma"/>
                <a:cs typeface="Tahoma"/>
              </a:rPr>
              <a:t>de la norma  </a:t>
            </a:r>
            <a:r>
              <a:rPr dirty="0" sz="1200" spc="-5">
                <a:latin typeface="Tahoma"/>
                <a:cs typeface="Tahoma"/>
              </a:rPr>
              <a:t>cubana 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piscina.</a:t>
            </a:r>
            <a:endParaRPr sz="1200">
              <a:latin typeface="Tahoma"/>
              <a:cs typeface="Tahoma"/>
            </a:endParaRPr>
          </a:p>
          <a:p>
            <a:pPr marL="1236345" marR="175895" indent="-179705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236980" algn="l"/>
              </a:tabLst>
            </a:pPr>
            <a:r>
              <a:rPr dirty="0" sz="1200">
                <a:latin typeface="Tahoma"/>
                <a:cs typeface="Tahoma"/>
              </a:rPr>
              <a:t>Mantener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concentración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productos químicos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agua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piscinas  </a:t>
            </a:r>
            <a:r>
              <a:rPr dirty="0" sz="1200">
                <a:latin typeface="Tahoma"/>
                <a:cs typeface="Tahoma"/>
              </a:rPr>
              <a:t>dentro de los </a:t>
            </a:r>
            <a:r>
              <a:rPr dirty="0" sz="1200" spc="-5">
                <a:latin typeface="Tahoma"/>
                <a:cs typeface="Tahoma"/>
              </a:rPr>
              <a:t>límites establecidos </a:t>
            </a:r>
            <a:r>
              <a:rPr dirty="0" sz="1200">
                <a:latin typeface="Tahoma"/>
                <a:cs typeface="Tahoma"/>
              </a:rPr>
              <a:t>en la NC </a:t>
            </a:r>
            <a:r>
              <a:rPr dirty="0" sz="1200" spc="-5">
                <a:latin typeface="Tahoma"/>
                <a:cs typeface="Tahoma"/>
              </a:rPr>
              <a:t>441:2006 </a:t>
            </a:r>
            <a:r>
              <a:rPr dirty="0" sz="1200">
                <a:latin typeface="Tahoma"/>
                <a:cs typeface="Tahoma"/>
              </a:rPr>
              <a:t>Salud</a:t>
            </a:r>
            <a:r>
              <a:rPr dirty="0" sz="1200" spc="-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Ambiental-Piscina</a:t>
            </a:r>
            <a:endParaRPr sz="1200">
              <a:latin typeface="Tahoma"/>
              <a:cs typeface="Tahoma"/>
            </a:endParaRPr>
          </a:p>
          <a:p>
            <a:pPr marL="1236345" marR="176530">
              <a:lnSpc>
                <a:spcPts val="144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Requisitos </a:t>
            </a:r>
            <a:r>
              <a:rPr dirty="0" sz="1200">
                <a:latin typeface="Tahoma"/>
                <a:cs typeface="Tahoma"/>
              </a:rPr>
              <a:t>higiénico </a:t>
            </a:r>
            <a:r>
              <a:rPr dirty="0" sz="1200" spc="-5">
                <a:latin typeface="Tahoma"/>
                <a:cs typeface="Tahoma"/>
              </a:rPr>
              <a:t>sanitarios </a:t>
            </a:r>
            <a:r>
              <a:rPr dirty="0" sz="1200">
                <a:latin typeface="Tahoma"/>
                <a:cs typeface="Tahoma"/>
              </a:rPr>
              <a:t>y de seguridad, </a:t>
            </a:r>
            <a:r>
              <a:rPr dirty="0" sz="1200" spc="-5">
                <a:latin typeface="Tahoma"/>
                <a:cs typeface="Tahoma"/>
              </a:rPr>
              <a:t>preferiblemente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límites  superiores del rango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definido.</a:t>
            </a:r>
            <a:endParaRPr sz="1200">
              <a:latin typeface="Tahoma"/>
              <a:cs typeface="Tahoma"/>
            </a:endParaRPr>
          </a:p>
          <a:p>
            <a:pPr marL="1236345" indent="-179705">
              <a:lnSpc>
                <a:spcPts val="1405"/>
              </a:lnSpc>
              <a:buAutoNum type="alphaLcPeriod" startAt="3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Ordenamiento de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tumbonas garantizando el distanciamiento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establecido.</a:t>
            </a:r>
            <a:endParaRPr sz="1200">
              <a:latin typeface="Tahoma"/>
              <a:cs typeface="Tahoma"/>
            </a:endParaRPr>
          </a:p>
          <a:p>
            <a:pPr algn="just" marL="1236345" marR="176530" indent="-179705">
              <a:lnSpc>
                <a:spcPct val="100400"/>
              </a:lnSpc>
              <a:spcBef>
                <a:spcPts val="5"/>
              </a:spcBef>
              <a:buAutoNum type="alphaLcPeriod" startAt="3"/>
              <a:tabLst>
                <a:tab pos="123698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diaria de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áreas de estar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superficies de contacto  </a:t>
            </a:r>
            <a:r>
              <a:rPr dirty="0" sz="1200">
                <a:latin typeface="Tahoma"/>
                <a:cs typeface="Tahoma"/>
              </a:rPr>
              <a:t>(mesas, </a:t>
            </a:r>
            <a:r>
              <a:rPr dirty="0" sz="1200" spc="-5">
                <a:latin typeface="Tahoma"/>
                <a:cs typeface="Tahoma"/>
              </a:rPr>
              <a:t>sillas, sombrillas, </a:t>
            </a:r>
            <a:r>
              <a:rPr dirty="0" sz="1200">
                <a:latin typeface="Tahoma"/>
                <a:cs typeface="Tahoma"/>
              </a:rPr>
              <a:t>palapas, </a:t>
            </a:r>
            <a:r>
              <a:rPr dirty="0" sz="1200" spc="-5">
                <a:latin typeface="Tahoma"/>
                <a:cs typeface="Tahoma"/>
              </a:rPr>
              <a:t>pérgolas, otros.) previo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apertura </a:t>
            </a:r>
            <a:r>
              <a:rPr dirty="0" sz="1200">
                <a:latin typeface="Tahoma"/>
                <a:cs typeface="Tahoma"/>
              </a:rPr>
              <a:t>y al  menos una </a:t>
            </a:r>
            <a:r>
              <a:rPr dirty="0" sz="1200" spc="-5">
                <a:latin typeface="Tahoma"/>
                <a:cs typeface="Tahoma"/>
              </a:rPr>
              <a:t>vez durante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horario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explotación.</a:t>
            </a:r>
            <a:endParaRPr sz="1200">
              <a:latin typeface="Tahoma"/>
              <a:cs typeface="Tahoma"/>
            </a:endParaRPr>
          </a:p>
          <a:p>
            <a:pPr marL="1236345" marR="175260" indent="-179705">
              <a:lnSpc>
                <a:spcPct val="100800"/>
              </a:lnSpc>
              <a:buAutoNum type="alphaLcPeriod" startAt="3"/>
              <a:tabLst>
                <a:tab pos="123698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profunda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tumbonas, </a:t>
            </a:r>
            <a:r>
              <a:rPr dirty="0" sz="1200">
                <a:latin typeface="Tahoma"/>
                <a:cs typeface="Tahoma"/>
              </a:rPr>
              <a:t>posapiés, </a:t>
            </a:r>
            <a:r>
              <a:rPr dirty="0" sz="1200" spc="-5">
                <a:latin typeface="Tahoma"/>
                <a:cs typeface="Tahoma"/>
              </a:rPr>
              <a:t>colchonetas  </a:t>
            </a:r>
            <a:r>
              <a:rPr dirty="0" sz="1200">
                <a:latin typeface="Tahoma"/>
                <a:cs typeface="Tahoma"/>
              </a:rPr>
              <a:t>después </a:t>
            </a:r>
            <a:r>
              <a:rPr dirty="0" sz="1200" spc="-5">
                <a:latin typeface="Tahoma"/>
                <a:cs typeface="Tahoma"/>
              </a:rPr>
              <a:t>de cada uso </a:t>
            </a:r>
            <a:r>
              <a:rPr dirty="0" sz="1200">
                <a:latin typeface="Tahoma"/>
                <a:cs typeface="Tahoma"/>
              </a:rPr>
              <a:t>y al </a:t>
            </a:r>
            <a:r>
              <a:rPr dirty="0" sz="1200" spc="-5">
                <a:latin typeface="Tahoma"/>
                <a:cs typeface="Tahoma"/>
              </a:rPr>
              <a:t>cierre de cada turno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trabajo.</a:t>
            </a:r>
            <a:endParaRPr sz="1200">
              <a:latin typeface="Tahoma"/>
              <a:cs typeface="Tahoma"/>
            </a:endParaRPr>
          </a:p>
          <a:p>
            <a:pPr marL="1236345" marR="179070" indent="-179705">
              <a:lnSpc>
                <a:spcPts val="1450"/>
              </a:lnSpc>
              <a:spcBef>
                <a:spcPts val="40"/>
              </a:spcBef>
              <a:buAutoNum type="alphaLcPeriod" startAt="3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Adaptación operacional </a:t>
            </a:r>
            <a:r>
              <a:rPr dirty="0" sz="1200">
                <a:latin typeface="Tahoma"/>
                <a:cs typeface="Tahoma"/>
              </a:rPr>
              <a:t>del Club House o </a:t>
            </a:r>
            <a:r>
              <a:rPr dirty="0" sz="1200" spc="-5">
                <a:latin typeface="Tahoma"/>
                <a:cs typeface="Tahoma"/>
              </a:rPr>
              <a:t>área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toallas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realizar </a:t>
            </a:r>
            <a:r>
              <a:rPr dirty="0" sz="1200">
                <a:latin typeface="Tahoma"/>
                <a:cs typeface="Tahoma"/>
              </a:rPr>
              <a:t>solo la 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entrega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limpio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colocar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contenedor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exclusivo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endParaRPr sz="1200">
              <a:latin typeface="Tahoma"/>
              <a:cs typeface="Tahoma"/>
            </a:endParaRPr>
          </a:p>
          <a:p>
            <a:pPr marL="1236345" marR="179705">
              <a:lnSpc>
                <a:spcPts val="144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depósito </a:t>
            </a:r>
            <a:r>
              <a:rPr dirty="0" sz="1200">
                <a:latin typeface="Tahoma"/>
                <a:cs typeface="Tahoma"/>
              </a:rPr>
              <a:t>de toallas </a:t>
            </a:r>
            <a:r>
              <a:rPr dirty="0" sz="1200" spc="-5">
                <a:latin typeface="Tahoma"/>
                <a:cs typeface="Tahoma"/>
              </a:rPr>
              <a:t>sucias, estableciendo </a:t>
            </a:r>
            <a:r>
              <a:rPr dirty="0" sz="1200">
                <a:latin typeface="Tahoma"/>
                <a:cs typeface="Tahoma"/>
              </a:rPr>
              <a:t>su </a:t>
            </a:r>
            <a:r>
              <a:rPr dirty="0" sz="1200" spc="-5">
                <a:latin typeface="Tahoma"/>
                <a:cs typeface="Tahoma"/>
              </a:rPr>
              <a:t>manipulación por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propio  cliente.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VII.- JACUZZI (Colectivo </a:t>
            </a:r>
            <a:r>
              <a:rPr dirty="0" sz="1200" b="1">
                <a:latin typeface="Tahoma"/>
                <a:cs typeface="Tahoma"/>
              </a:rPr>
              <a:t>/</a:t>
            </a:r>
            <a:r>
              <a:rPr dirty="0" sz="1200" spc="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Privado):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algn="ctr" marR="30213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Para su explotación,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debe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garantizar: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865" cy="1520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761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98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236345" indent="-179705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1236980" algn="l"/>
              </a:tabLst>
            </a:pPr>
            <a:r>
              <a:rPr dirty="0" sz="1200">
                <a:latin typeface="Tahoma"/>
                <a:cs typeface="Tahoma"/>
              </a:rPr>
              <a:t>Limpieza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diaria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pasamanos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superficies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contacto,</a:t>
            </a:r>
            <a:endParaRPr sz="1200">
              <a:latin typeface="Tahoma"/>
              <a:cs typeface="Tahoma"/>
            </a:endParaRPr>
          </a:p>
          <a:p>
            <a:pPr marL="1236345" marR="50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previo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apertura </a:t>
            </a:r>
            <a:r>
              <a:rPr dirty="0" sz="1200">
                <a:latin typeface="Tahoma"/>
                <a:cs typeface="Tahoma"/>
              </a:rPr>
              <a:t>y al menos, una </a:t>
            </a:r>
            <a:r>
              <a:rPr dirty="0" sz="1200" spc="-5">
                <a:latin typeface="Tahoma"/>
                <a:cs typeface="Tahoma"/>
              </a:rPr>
              <a:t>vez </a:t>
            </a:r>
            <a:r>
              <a:rPr dirty="0" sz="1200">
                <a:latin typeface="Tahoma"/>
                <a:cs typeface="Tahoma"/>
              </a:rPr>
              <a:t>durante el </a:t>
            </a:r>
            <a:r>
              <a:rPr dirty="0" sz="1200" spc="-5">
                <a:latin typeface="Tahoma"/>
                <a:cs typeface="Tahoma"/>
              </a:rPr>
              <a:t>horario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explotación,  esto </a:t>
            </a:r>
            <a:r>
              <a:rPr dirty="0" sz="1200">
                <a:latin typeface="Tahoma"/>
                <a:cs typeface="Tahoma"/>
              </a:rPr>
              <a:t>último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de uso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colectivo.</a:t>
            </a:r>
            <a:endParaRPr sz="1200">
              <a:latin typeface="Tahoma"/>
              <a:cs typeface="Tahoma"/>
            </a:endParaRPr>
          </a:p>
          <a:p>
            <a:pPr marL="1236345" marR="8890" indent="-179705">
              <a:lnSpc>
                <a:spcPts val="1450"/>
              </a:lnSpc>
              <a:spcBef>
                <a:spcPts val="40"/>
              </a:spcBef>
              <a:buAutoNum type="alphaLcPeriod" startAt="2"/>
              <a:tabLst>
                <a:tab pos="1236980" algn="l"/>
              </a:tabLst>
            </a:pPr>
            <a:r>
              <a:rPr dirty="0" sz="1200">
                <a:latin typeface="Tahoma"/>
                <a:cs typeface="Tahoma"/>
              </a:rPr>
              <a:t>Cumplimiento de los </a:t>
            </a:r>
            <a:r>
              <a:rPr dirty="0" sz="1200" spc="-5">
                <a:latin typeface="Tahoma"/>
                <a:cs typeface="Tahoma"/>
              </a:rPr>
              <a:t>parámetros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calidad </a:t>
            </a:r>
            <a:r>
              <a:rPr dirty="0" sz="1200">
                <a:latin typeface="Tahoma"/>
                <a:cs typeface="Tahoma"/>
              </a:rPr>
              <a:t>de agua </a:t>
            </a:r>
            <a:r>
              <a:rPr dirty="0" sz="1200" spc="-5">
                <a:latin typeface="Tahoma"/>
                <a:cs typeface="Tahoma"/>
              </a:rPr>
              <a:t>recreativa (niveles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cloración).</a:t>
            </a:r>
            <a:endParaRPr sz="1200">
              <a:latin typeface="Tahoma"/>
              <a:cs typeface="Tahoma"/>
            </a:endParaRPr>
          </a:p>
          <a:p>
            <a:pPr marL="1236345" marR="9525" indent="-179705">
              <a:lnSpc>
                <a:spcPts val="1450"/>
              </a:lnSpc>
              <a:buAutoNum type="alphaLcPeriod" startAt="2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Definición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capacidad </a:t>
            </a:r>
            <a:r>
              <a:rPr dirty="0" sz="1200">
                <a:latin typeface="Tahoma"/>
                <a:cs typeface="Tahoma"/>
              </a:rPr>
              <a:t>de uso, </a:t>
            </a:r>
            <a:r>
              <a:rPr dirty="0" sz="1200" spc="-5">
                <a:latin typeface="Tahoma"/>
                <a:cs typeface="Tahoma"/>
              </a:rPr>
              <a:t>garantizando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distanciamiento físico  establecido.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5998845" cy="7936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</a:t>
            </a:r>
            <a:r>
              <a:rPr dirty="0" sz="1200" spc="-10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3</a:t>
            </a:r>
            <a:endParaRPr sz="1200">
              <a:latin typeface="Tahoma"/>
              <a:cs typeface="Tahoma"/>
            </a:endParaRPr>
          </a:p>
          <a:p>
            <a:pPr marL="1692275">
              <a:lnSpc>
                <a:spcPct val="100000"/>
              </a:lnSpc>
              <a:spcBef>
                <a:spcPts val="15"/>
              </a:spcBef>
            </a:pPr>
            <a:r>
              <a:rPr dirty="0" sz="1200" spc="-5" b="1">
                <a:latin typeface="Tahoma"/>
                <a:cs typeface="Tahoma"/>
              </a:rPr>
              <a:t>AREAS DE ALIMENTOS </a:t>
            </a:r>
            <a:r>
              <a:rPr dirty="0" sz="1200" b="1">
                <a:latin typeface="Tahoma"/>
                <a:cs typeface="Tahoma"/>
              </a:rPr>
              <a:t>Y</a:t>
            </a:r>
            <a:r>
              <a:rPr dirty="0" sz="1200" spc="-7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BEBIDAS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I.-</a:t>
            </a:r>
            <a:r>
              <a:rPr dirty="0" sz="1200" spc="-5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RESTAURACIÓN-SALAS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822960" marR="8890" indent="-179705">
              <a:lnSpc>
                <a:spcPct val="100800"/>
              </a:lnSpc>
              <a:buAutoNum type="alphaLcPeriod"/>
              <a:tabLst>
                <a:tab pos="823594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utilizarán soportes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estimular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uso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desinfectantes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protección. </a:t>
            </a:r>
            <a:r>
              <a:rPr dirty="0" sz="1200">
                <a:latin typeface="Tahoma"/>
                <a:cs typeface="Tahoma"/>
              </a:rPr>
              <a:t>(ver Medidas </a:t>
            </a:r>
            <a:r>
              <a:rPr dirty="0" sz="1200" spc="-5">
                <a:latin typeface="Tahoma"/>
                <a:cs typeface="Tahoma"/>
              </a:rPr>
              <a:t>comunes </a:t>
            </a:r>
            <a:r>
              <a:rPr dirty="0" sz="1200" spc="-1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establecimientos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turísticos).</a:t>
            </a:r>
            <a:endParaRPr sz="1200">
              <a:latin typeface="Tahoma"/>
              <a:cs typeface="Tahoma"/>
            </a:endParaRPr>
          </a:p>
          <a:p>
            <a:pPr algn="just" marL="822960" marR="5080" indent="-179705">
              <a:lnSpc>
                <a:spcPct val="100400"/>
              </a:lnSpc>
              <a:spcBef>
                <a:spcPts val="5"/>
              </a:spcBef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Señalización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distanciamiento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área </a:t>
            </a:r>
            <a:r>
              <a:rPr dirty="0" sz="1200">
                <a:latin typeface="Tahoma"/>
                <a:cs typeface="Tahoma"/>
              </a:rPr>
              <a:t>de espera. </a:t>
            </a:r>
            <a:r>
              <a:rPr dirty="0" sz="1200" spc="-5">
                <a:latin typeface="Tahoma"/>
                <a:cs typeface="Tahoma"/>
              </a:rPr>
              <a:t>Colocación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señalización </a:t>
            </a:r>
            <a:r>
              <a:rPr dirty="0" sz="1200">
                <a:latin typeface="Tahoma"/>
                <a:cs typeface="Tahoma"/>
              </a:rPr>
              <a:t>de distancia (mínimo </a:t>
            </a:r>
            <a:r>
              <a:rPr dirty="0" sz="1200" spc="-5">
                <a:latin typeface="Tahoma"/>
                <a:cs typeface="Tahoma"/>
              </a:rPr>
              <a:t>1.5 </a:t>
            </a:r>
            <a:r>
              <a:rPr dirty="0" sz="1200">
                <a:latin typeface="Tahoma"/>
                <a:cs typeface="Tahoma"/>
              </a:rPr>
              <a:t>m) en </a:t>
            </a:r>
            <a:r>
              <a:rPr dirty="0" sz="1200" spc="-5">
                <a:latin typeface="Tahoma"/>
                <a:cs typeface="Tahoma"/>
              </a:rPr>
              <a:t>puntos estratégicos, tales</a:t>
            </a:r>
            <a:r>
              <a:rPr dirty="0" sz="1200" spc="-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como:  líneas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Buffet,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barra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bares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acceso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principal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restaurante,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  <a:p>
            <a:pPr algn="just" marL="822960" marR="6350" indent="-17970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Horario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régimen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reserva por turno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partir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distanciamiento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mesas  </a:t>
            </a:r>
            <a:r>
              <a:rPr dirty="0" sz="1200">
                <a:latin typeface="Tahoma"/>
                <a:cs typeface="Tahoma"/>
              </a:rPr>
              <a:t>y sillas y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limitación de capacidad </a:t>
            </a:r>
            <a:r>
              <a:rPr dirty="0" sz="1200">
                <a:latin typeface="Tahoma"/>
                <a:cs typeface="Tahoma"/>
              </a:rPr>
              <a:t>que se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adopte.</a:t>
            </a:r>
            <a:endParaRPr sz="1200">
              <a:latin typeface="Tahoma"/>
              <a:cs typeface="Tahoma"/>
            </a:endParaRPr>
          </a:p>
          <a:p>
            <a:pPr algn="just" marL="822960" marR="5715" indent="-179705">
              <a:lnSpc>
                <a:spcPct val="100800"/>
              </a:lnSpc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Pancartas, pizarras electrónicas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otros </a:t>
            </a:r>
            <a:r>
              <a:rPr dirty="0" sz="1200">
                <a:latin typeface="Tahoma"/>
                <a:cs typeface="Tahoma"/>
              </a:rPr>
              <a:t>medios para dar a </a:t>
            </a:r>
            <a:r>
              <a:rPr dirty="0" sz="1200" spc="-5">
                <a:latin typeface="Tahoma"/>
                <a:cs typeface="Tahoma"/>
              </a:rPr>
              <a:t>conocer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oferta</a:t>
            </a:r>
            <a:r>
              <a:rPr dirty="0" sz="1200" spc="-25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  menú </a:t>
            </a:r>
            <a:r>
              <a:rPr dirty="0" sz="1200" spc="-5">
                <a:latin typeface="Tahoma"/>
                <a:cs typeface="Tahoma"/>
              </a:rPr>
              <a:t>del día,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sustitución del </a:t>
            </a:r>
            <a:r>
              <a:rPr dirty="0" sz="1200">
                <a:latin typeface="Tahoma"/>
                <a:cs typeface="Tahoma"/>
              </a:rPr>
              <a:t>menú</a:t>
            </a:r>
            <a:r>
              <a:rPr dirty="0" sz="1200" spc="-5">
                <a:latin typeface="Tahoma"/>
                <a:cs typeface="Tahoma"/>
              </a:rPr>
              <a:t> impreso.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ctr" marR="33699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822960" marR="5715" indent="-179705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Dispensadores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sustancia desinfectante, preferiblemente </a:t>
            </a:r>
            <a:r>
              <a:rPr dirty="0" sz="1200">
                <a:latin typeface="Tahoma"/>
                <a:cs typeface="Tahoma"/>
              </a:rPr>
              <a:t>gel </a:t>
            </a:r>
            <a:r>
              <a:rPr dirty="0" sz="1200" spc="-5">
                <a:latin typeface="Tahoma"/>
                <a:cs typeface="Tahoma"/>
              </a:rPr>
              <a:t>alcohólico </a:t>
            </a:r>
            <a:r>
              <a:rPr dirty="0" sz="1200">
                <a:latin typeface="Tahoma"/>
                <a:cs typeface="Tahoma"/>
              </a:rPr>
              <a:t>al  70% en </a:t>
            </a:r>
            <a:r>
              <a:rPr dirty="0" sz="1200" spc="-10">
                <a:latin typeface="Tahoma"/>
                <a:cs typeface="Tahoma"/>
              </a:rPr>
              <a:t>varias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zonas.</a:t>
            </a:r>
            <a:endParaRPr sz="1200">
              <a:latin typeface="Tahoma"/>
              <a:cs typeface="Tahoma"/>
            </a:endParaRPr>
          </a:p>
          <a:p>
            <a:pPr marL="822960" indent="-17970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Alfombra desinfectante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pediluvio sanitario en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accesos.</a:t>
            </a:r>
            <a:endParaRPr sz="1200">
              <a:latin typeface="Tahoma"/>
              <a:cs typeface="Tahoma"/>
            </a:endParaRPr>
          </a:p>
          <a:p>
            <a:pPr marL="822960" indent="-17970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Cestos de pedal con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tapa.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571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Los grupos empresariales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empresas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brindan servicio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gastronomía, revisarán sus  manuales operacionales 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incorporar: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822960" marR="6985" indent="-179705">
              <a:lnSpc>
                <a:spcPct val="100000"/>
              </a:lnSpc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Distanciamiento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mobiliario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sala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bar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(mesas,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sillas,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pulman,  banquetas, </a:t>
            </a:r>
            <a:r>
              <a:rPr dirty="0" sz="1200" spc="-5">
                <a:latin typeface="Tahoma"/>
                <a:cs typeface="Tahoma"/>
              </a:rPr>
              <a:t>otros.) garantizando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distancia establecida de </a:t>
            </a:r>
            <a:r>
              <a:rPr dirty="0" sz="1200">
                <a:latin typeface="Tahoma"/>
                <a:cs typeface="Tahoma"/>
              </a:rPr>
              <a:t>1.5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metros.</a:t>
            </a:r>
            <a:endParaRPr sz="1200">
              <a:latin typeface="Tahoma"/>
              <a:cs typeface="Tahoma"/>
            </a:endParaRPr>
          </a:p>
          <a:p>
            <a:pPr algn="just" marL="822960" marR="7620" indent="-179705">
              <a:lnSpc>
                <a:spcPct val="100800"/>
              </a:lnSpc>
              <a:buAutoNum type="alphaLcPeriod"/>
              <a:tabLst>
                <a:tab pos="823594" algn="l"/>
              </a:tabLst>
            </a:pP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pantallas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otros elementos similares para garantizar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>
                <a:latin typeface="Tahoma"/>
                <a:cs typeface="Tahoma"/>
              </a:rPr>
              <a:t>adecuada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separación.</a:t>
            </a:r>
            <a:endParaRPr sz="1200">
              <a:latin typeface="Tahoma"/>
              <a:cs typeface="Tahoma"/>
            </a:endParaRPr>
          </a:p>
          <a:p>
            <a:pPr algn="just" marL="822960" marR="6985" indent="-179705">
              <a:lnSpc>
                <a:spcPct val="100000"/>
              </a:lnSpc>
              <a:spcBef>
                <a:spcPts val="15"/>
              </a:spcBef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Escalonamiento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ampliación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horarios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impidan aglomeraciones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clientes.</a:t>
            </a:r>
            <a:endParaRPr sz="1200">
              <a:latin typeface="Tahoma"/>
              <a:cs typeface="Tahoma"/>
            </a:endParaRPr>
          </a:p>
          <a:p>
            <a:pPr algn="just" marL="822960" marR="5715" indent="-179705">
              <a:lnSpc>
                <a:spcPct val="100800"/>
              </a:lnSpc>
              <a:buAutoNum type="alphaLcPeriod"/>
              <a:tabLst>
                <a:tab pos="823594" algn="l"/>
              </a:tabLst>
            </a:pP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(campanas, tapaderas, pantallas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otro) </a:t>
            </a:r>
            <a:r>
              <a:rPr dirty="0" sz="1200">
                <a:latin typeface="Tahoma"/>
                <a:cs typeface="Tahoma"/>
              </a:rPr>
              <a:t>para  los </a:t>
            </a:r>
            <a:r>
              <a:rPr dirty="0" sz="1200" spc="-5">
                <a:latin typeface="Tahoma"/>
                <a:cs typeface="Tahoma"/>
              </a:rPr>
              <a:t>alimentos expuestos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servidos.</a:t>
            </a:r>
            <a:endParaRPr sz="1200">
              <a:latin typeface="Tahoma"/>
              <a:cs typeface="Tahoma"/>
            </a:endParaRPr>
          </a:p>
          <a:p>
            <a:pPr algn="just" marL="822960" marR="5715" indent="-179705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823594" algn="l"/>
              </a:tabLst>
            </a:pPr>
            <a:r>
              <a:rPr dirty="0" sz="1200" spc="-5">
                <a:latin typeface="Tahoma"/>
                <a:cs typeface="Tahoma"/>
              </a:rPr>
              <a:t>Adaptación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espera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huéspedes,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acuerdo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 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garantiza el distanciamiento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establecido.</a:t>
            </a:r>
            <a:endParaRPr sz="1200">
              <a:latin typeface="Tahoma"/>
              <a:cs typeface="Tahoma"/>
            </a:endParaRPr>
          </a:p>
          <a:p>
            <a:pPr algn="just" marL="822960" marR="5080" indent="-179705">
              <a:lnSpc>
                <a:spcPts val="1440"/>
              </a:lnSpc>
              <a:spcBef>
                <a:spcPts val="5"/>
              </a:spcBef>
              <a:buAutoNum type="alphaLcPeriod"/>
              <a:tabLst>
                <a:tab pos="918210" algn="l"/>
              </a:tabLst>
            </a:pPr>
            <a:r>
              <a:rPr dirty="0" sz="1200" spc="-5">
                <a:latin typeface="Tahoma"/>
                <a:cs typeface="Tahoma"/>
              </a:rPr>
              <a:t>Adaptación </a:t>
            </a:r>
            <a:r>
              <a:rPr dirty="0" sz="1200">
                <a:latin typeface="Tahoma"/>
                <a:cs typeface="Tahoma"/>
              </a:rPr>
              <a:t>del proceso de </a:t>
            </a:r>
            <a:r>
              <a:rPr dirty="0" sz="1200" spc="-5">
                <a:latin typeface="Tahoma"/>
                <a:cs typeface="Tahoma"/>
              </a:rPr>
              <a:t>toma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comanda </a:t>
            </a:r>
            <a:r>
              <a:rPr dirty="0" sz="1200">
                <a:latin typeface="Tahoma"/>
                <a:cs typeface="Tahoma"/>
              </a:rPr>
              <a:t>del Cliente, </a:t>
            </a:r>
            <a:r>
              <a:rPr dirty="0" sz="1200" spc="-5">
                <a:latin typeface="Tahoma"/>
                <a:cs typeface="Tahoma"/>
              </a:rPr>
              <a:t>con: </a:t>
            </a:r>
            <a:r>
              <a:rPr dirty="0" sz="1200">
                <a:latin typeface="Tahoma"/>
                <a:cs typeface="Tahoma"/>
              </a:rPr>
              <a:t>menús </a:t>
            </a:r>
            <a:r>
              <a:rPr dirty="0" sz="1200" spc="-5">
                <a:latin typeface="Tahoma"/>
                <a:cs typeface="Tahoma"/>
              </a:rPr>
              <a:t>con  código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QR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puedan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ser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escaneados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comensales;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menús/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cartas</a:t>
            </a:r>
            <a:endParaRPr sz="1200">
              <a:latin typeface="Tahoma"/>
              <a:cs typeface="Tahoma"/>
            </a:endParaRPr>
          </a:p>
          <a:p>
            <a:pPr marL="822960" marR="5080">
              <a:lnSpc>
                <a:spcPts val="1450"/>
              </a:lnSpc>
            </a:pPr>
            <a:r>
              <a:rPr dirty="0" sz="1200" spc="-5">
                <a:latin typeface="Tahoma"/>
                <a:cs typeface="Tahoma"/>
              </a:rPr>
              <a:t>desechables </a:t>
            </a:r>
            <a:r>
              <a:rPr dirty="0" sz="1200">
                <a:latin typeface="Tahoma"/>
                <a:cs typeface="Tahoma"/>
              </a:rPr>
              <a:t>o de un solo uso y en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de usar </a:t>
            </a:r>
            <a:r>
              <a:rPr dirty="0" sz="1200" spc="-5">
                <a:latin typeface="Tahoma"/>
                <a:cs typeface="Tahoma"/>
              </a:rPr>
              <a:t>menús físicos, limpiarlos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desinfectarlos </a:t>
            </a:r>
            <a:r>
              <a:rPr dirty="0" sz="1200">
                <a:latin typeface="Tahoma"/>
                <a:cs typeface="Tahoma"/>
              </a:rPr>
              <a:t>antes y después </a:t>
            </a:r>
            <a:r>
              <a:rPr dirty="0" sz="1200" spc="-5">
                <a:latin typeface="Tahoma"/>
                <a:cs typeface="Tahoma"/>
              </a:rPr>
              <a:t>de cada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1595" cy="8510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34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571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056640">
              <a:lnSpc>
                <a:spcPct val="100000"/>
              </a:lnSpc>
              <a:spcBef>
                <a:spcPts val="5"/>
              </a:spcBef>
              <a:buAutoNum type="alphaLcPeriod" startAt="7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Minimizar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</a:t>
            </a:r>
            <a:r>
              <a:rPr dirty="0" sz="1200">
                <a:latin typeface="Tahoma"/>
                <a:cs typeface="Tahoma"/>
              </a:rPr>
              <a:t>de máquinas </a:t>
            </a:r>
            <a:r>
              <a:rPr dirty="0" sz="1200" spc="-5">
                <a:latin typeface="Tahoma"/>
                <a:cs typeface="Tahoma"/>
              </a:rPr>
              <a:t>dispensadoras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expendedoras. En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endParaRPr sz="1200">
              <a:latin typeface="Tahoma"/>
              <a:cs typeface="Tahoma"/>
            </a:endParaRPr>
          </a:p>
          <a:p>
            <a:pPr marL="1236345" marR="50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utilizarlas, garantizar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higienización frecuente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botoneras </a:t>
            </a:r>
            <a:r>
              <a:rPr dirty="0" sz="1200">
                <a:latin typeface="Tahoma"/>
                <a:cs typeface="Tahoma"/>
              </a:rPr>
              <a:t>o  </a:t>
            </a:r>
            <a:r>
              <a:rPr dirty="0" sz="1200" spc="-5">
                <a:latin typeface="Tahoma"/>
                <a:cs typeface="Tahoma"/>
              </a:rPr>
              <a:t>accionadores.</a:t>
            </a:r>
            <a:endParaRPr sz="1200">
              <a:latin typeface="Tahoma"/>
              <a:cs typeface="Tahoma"/>
            </a:endParaRPr>
          </a:p>
          <a:p>
            <a:pPr marL="1056640" marR="9525">
              <a:lnSpc>
                <a:spcPts val="1450"/>
              </a:lnSpc>
              <a:spcBef>
                <a:spcPts val="40"/>
              </a:spcBef>
              <a:buAutoNum type="alphaLcPeriod" startAt="8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de superficies (mesas </a:t>
            </a:r>
            <a:r>
              <a:rPr dirty="0" sz="1200">
                <a:latin typeface="Tahoma"/>
                <a:cs typeface="Tahoma"/>
              </a:rPr>
              <a:t>y sillas) después </a:t>
            </a:r>
            <a:r>
              <a:rPr dirty="0" sz="1200" spc="-5">
                <a:latin typeface="Tahoma"/>
                <a:cs typeface="Tahoma"/>
              </a:rPr>
              <a:t>de cada </a:t>
            </a:r>
            <a:r>
              <a:rPr dirty="0" sz="1200">
                <a:latin typeface="Tahoma"/>
                <a:cs typeface="Tahoma"/>
              </a:rPr>
              <a:t>uso.  i.Eliminar el </a:t>
            </a:r>
            <a:r>
              <a:rPr dirty="0" sz="1200" spc="-5">
                <a:latin typeface="Tahoma"/>
                <a:cs typeface="Tahoma"/>
              </a:rPr>
              <a:t>uso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cubre manteles, utilizar mantelería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solo uso.  j.Estimular,  </a:t>
            </a:r>
            <a:r>
              <a:rPr dirty="0" sz="1200">
                <a:latin typeface="Tahoma"/>
                <a:cs typeface="Tahoma"/>
              </a:rPr>
              <a:t>en  los  </a:t>
            </a:r>
            <a:r>
              <a:rPr dirty="0" sz="1200" spc="-5">
                <a:latin typeface="Tahoma"/>
                <a:cs typeface="Tahoma"/>
              </a:rPr>
              <a:t>casos  </a:t>
            </a:r>
            <a:r>
              <a:rPr dirty="0" sz="1200">
                <a:latin typeface="Tahoma"/>
                <a:cs typeface="Tahoma"/>
              </a:rPr>
              <a:t>que  </a:t>
            </a:r>
            <a:r>
              <a:rPr dirty="0" sz="1200" spc="-5">
                <a:latin typeface="Tahoma"/>
                <a:cs typeface="Tahoma"/>
              </a:rPr>
              <a:t>por  </a:t>
            </a:r>
            <a:r>
              <a:rPr dirty="0" sz="1200">
                <a:latin typeface="Tahoma"/>
                <a:cs typeface="Tahoma"/>
              </a:rPr>
              <a:t>diseño  sea  </a:t>
            </a:r>
            <a:r>
              <a:rPr dirty="0" sz="1200" spc="-5">
                <a:latin typeface="Tahoma"/>
                <a:cs typeface="Tahoma"/>
              </a:rPr>
              <a:t>aceptable,  </a:t>
            </a:r>
            <a:r>
              <a:rPr dirty="0" sz="120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utilización   </a:t>
            </a:r>
            <a:r>
              <a:rPr dirty="0" sz="1200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marL="1144905" marR="9525">
              <a:lnSpc>
                <a:spcPts val="144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mantelillos </a:t>
            </a:r>
            <a:r>
              <a:rPr dirty="0" sz="1200" spc="-5">
                <a:latin typeface="Tahoma"/>
                <a:cs typeface="Tahoma"/>
              </a:rPr>
              <a:t>desechables, doyles </a:t>
            </a:r>
            <a:r>
              <a:rPr dirty="0" sz="1200">
                <a:latin typeface="Tahoma"/>
                <a:cs typeface="Tahoma"/>
              </a:rPr>
              <a:t>de microfibra u </a:t>
            </a:r>
            <a:r>
              <a:rPr dirty="0" sz="1200" spc="-5">
                <a:latin typeface="Tahoma"/>
                <a:cs typeface="Tahoma"/>
              </a:rPr>
              <a:t>otro similar, garantizando </a:t>
            </a:r>
            <a:r>
              <a:rPr dirty="0" sz="1200">
                <a:latin typeface="Tahoma"/>
                <a:cs typeface="Tahoma"/>
              </a:rPr>
              <a:t>su  </a:t>
            </a:r>
            <a:r>
              <a:rPr dirty="0" sz="1200" spc="-5">
                <a:latin typeface="Tahoma"/>
                <a:cs typeface="Tahoma"/>
              </a:rPr>
              <a:t>reposición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cambio </a:t>
            </a:r>
            <a:r>
              <a:rPr dirty="0" sz="1200">
                <a:latin typeface="Tahoma"/>
                <a:cs typeface="Tahoma"/>
              </a:rPr>
              <a:t>después </a:t>
            </a:r>
            <a:r>
              <a:rPr dirty="0" sz="1200" spc="-5">
                <a:latin typeface="Tahoma"/>
                <a:cs typeface="Tahoma"/>
              </a:rPr>
              <a:t>de cada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marL="1236345" indent="-179705">
              <a:lnSpc>
                <a:spcPts val="1405"/>
              </a:lnSpc>
              <a:buAutoNum type="alphaLcPeriod" startAt="11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Elevar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percepción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higiene </a:t>
            </a:r>
            <a:r>
              <a:rPr dirty="0" sz="1200" spc="-5">
                <a:latin typeface="Tahoma"/>
                <a:cs typeface="Tahoma"/>
              </a:rPr>
              <a:t>de los cubiertos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vajilla en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general.</a:t>
            </a:r>
            <a:endParaRPr sz="1200">
              <a:latin typeface="Tahoma"/>
              <a:cs typeface="Tahoma"/>
            </a:endParaRPr>
          </a:p>
          <a:p>
            <a:pPr marL="1192530" indent="-135890">
              <a:lnSpc>
                <a:spcPct val="100000"/>
              </a:lnSpc>
              <a:spcBef>
                <a:spcPts val="10"/>
              </a:spcBef>
              <a:buAutoNum type="alphaLcPeriod" startAt="11"/>
              <a:tabLst>
                <a:tab pos="1192530" algn="l"/>
              </a:tabLst>
            </a:pPr>
            <a:r>
              <a:rPr dirty="0" sz="1200" spc="-5">
                <a:latin typeface="Tahoma"/>
                <a:cs typeface="Tahoma"/>
              </a:rPr>
              <a:t>Estimular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utilización de lava copas en las áreas 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bar.</a:t>
            </a:r>
            <a:endParaRPr sz="1200">
              <a:latin typeface="Tahoma"/>
              <a:cs typeface="Tahoma"/>
            </a:endParaRPr>
          </a:p>
          <a:p>
            <a:pPr marL="1236345" marR="6350" indent="-179705">
              <a:lnSpc>
                <a:spcPts val="1450"/>
              </a:lnSpc>
              <a:spcBef>
                <a:spcPts val="35"/>
              </a:spcBef>
              <a:buAutoNum type="alphaLcPeriod" startAt="11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Minimizar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elementos decorativos expuestos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mesas. </a:t>
            </a:r>
            <a:r>
              <a:rPr dirty="0" sz="1200">
                <a:latin typeface="Tahoma"/>
                <a:cs typeface="Tahoma"/>
              </a:rPr>
              <a:t>Los que </a:t>
            </a:r>
            <a:r>
              <a:rPr dirty="0" sz="1200" spc="-5">
                <a:latin typeface="Tahoma"/>
                <a:cs typeface="Tahoma"/>
              </a:rPr>
              <a:t>se  mantienen serán higienizados después de cada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marL="1236345" indent="-179705">
              <a:lnSpc>
                <a:spcPts val="1400"/>
              </a:lnSpc>
              <a:buAutoNum type="alphaLcPeriod" startAt="11"/>
              <a:tabLst>
                <a:tab pos="1236980" algn="l"/>
              </a:tabLst>
            </a:pPr>
            <a:r>
              <a:rPr dirty="0" sz="1200">
                <a:latin typeface="Tahoma"/>
                <a:cs typeface="Tahoma"/>
              </a:rPr>
              <a:t>Ventilar </a:t>
            </a:r>
            <a:r>
              <a:rPr dirty="0" sz="1200" spc="-5">
                <a:latin typeface="Tahoma"/>
                <a:cs typeface="Tahoma"/>
              </a:rPr>
              <a:t>después de cada servicio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salas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comedores.</a:t>
            </a:r>
            <a:endParaRPr sz="1200">
              <a:latin typeface="Tahoma"/>
              <a:cs typeface="Tahoma"/>
            </a:endParaRPr>
          </a:p>
          <a:p>
            <a:pPr marL="1236345" indent="-179705">
              <a:lnSpc>
                <a:spcPct val="100000"/>
              </a:lnSpc>
              <a:spcBef>
                <a:spcPts val="5"/>
              </a:spcBef>
              <a:buAutoNum type="alphaLcPeriod" startAt="11"/>
              <a:tabLst>
                <a:tab pos="1236980" algn="l"/>
              </a:tabLst>
            </a:pPr>
            <a:r>
              <a:rPr dirty="0" sz="1200">
                <a:latin typeface="Tahoma"/>
                <a:cs typeface="Tahoma"/>
              </a:rPr>
              <a:t>Cambio </a:t>
            </a:r>
            <a:r>
              <a:rPr dirty="0" sz="1200" spc="-5">
                <a:latin typeface="Tahoma"/>
                <a:cs typeface="Tahoma"/>
              </a:rPr>
              <a:t>frecuente de los utensilios de servicio,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restaurantes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buffet.</a:t>
            </a:r>
            <a:endParaRPr sz="1200">
              <a:latin typeface="Tahoma"/>
              <a:cs typeface="Tahoma"/>
            </a:endParaRPr>
          </a:p>
          <a:p>
            <a:pPr marL="1236345" marR="8890" indent="-179705">
              <a:lnSpc>
                <a:spcPct val="100800"/>
              </a:lnSpc>
              <a:buAutoNum type="alphaLcPeriod" startAt="11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Minimizar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autoservicio </a:t>
            </a:r>
            <a:r>
              <a:rPr dirty="0" sz="1200">
                <a:latin typeface="Tahoma"/>
                <a:cs typeface="Tahoma"/>
              </a:rPr>
              <a:t>e incluir el </a:t>
            </a:r>
            <a:r>
              <a:rPr dirty="0" sz="1200" spc="-5">
                <a:latin typeface="Tahoma"/>
                <a:cs typeface="Tahoma"/>
              </a:rPr>
              <a:t>servicio asistido por estaciones </a:t>
            </a:r>
            <a:r>
              <a:rPr dirty="0" sz="1200">
                <a:latin typeface="Tahoma"/>
                <a:cs typeface="Tahoma"/>
              </a:rPr>
              <a:t>y a la  mesa.</a:t>
            </a:r>
            <a:endParaRPr sz="1200">
              <a:latin typeface="Tahoma"/>
              <a:cs typeface="Tahoma"/>
            </a:endParaRPr>
          </a:p>
          <a:p>
            <a:pPr marL="1236345" marR="7620" indent="-179705">
              <a:lnSpc>
                <a:spcPct val="100000"/>
              </a:lnSpc>
              <a:spcBef>
                <a:spcPts val="10"/>
              </a:spcBef>
              <a:buAutoNum type="alphaLcPeriod" startAt="11"/>
              <a:tabLst>
                <a:tab pos="1236980" algn="l"/>
                <a:tab pos="2044064" algn="l"/>
                <a:tab pos="2327275" algn="l"/>
                <a:tab pos="3133090" algn="l"/>
                <a:tab pos="3466465" algn="l"/>
                <a:tab pos="4276725" algn="l"/>
                <a:tab pos="5045710" algn="l"/>
                <a:tab pos="5289550" algn="l"/>
                <a:tab pos="6174740" algn="l"/>
              </a:tabLst>
            </a:pPr>
            <a:r>
              <a:rPr dirty="0" sz="1200">
                <a:latin typeface="Tahoma"/>
                <a:cs typeface="Tahoma"/>
              </a:rPr>
              <a:t>Minimi</a:t>
            </a:r>
            <a:r>
              <a:rPr dirty="0" sz="1200" spc="-10">
                <a:latin typeface="Tahoma"/>
                <a:cs typeface="Tahoma"/>
              </a:rPr>
              <a:t>z</a:t>
            </a:r>
            <a:r>
              <a:rPr dirty="0" sz="1200">
                <a:latin typeface="Tahoma"/>
                <a:cs typeface="Tahoma"/>
              </a:rPr>
              <a:t>ar	la	p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es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-5">
                <a:latin typeface="Tahoma"/>
                <a:cs typeface="Tahoma"/>
              </a:rPr>
              <a:t>ci</a:t>
            </a:r>
            <a:r>
              <a:rPr dirty="0" sz="1200">
                <a:latin typeface="Tahoma"/>
                <a:cs typeface="Tahoma"/>
              </a:rPr>
              <a:t>a	de	p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rcio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0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s	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munes	y	su</a:t>
            </a:r>
            <a:r>
              <a:rPr dirty="0" sz="1200" spc="0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itui</a:t>
            </a:r>
            <a:r>
              <a:rPr dirty="0" sz="1200" spc="-1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s	p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r  </a:t>
            </a:r>
            <a:r>
              <a:rPr dirty="0" sz="1200" spc="-5">
                <a:latin typeface="Tahoma"/>
                <a:cs typeface="Tahoma"/>
              </a:rPr>
              <a:t>mono/uniporciones servidas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tapadas.</a:t>
            </a:r>
            <a:endParaRPr sz="1200">
              <a:latin typeface="Tahoma"/>
              <a:cs typeface="Tahoma"/>
            </a:endParaRPr>
          </a:p>
          <a:p>
            <a:pPr algn="just" marL="1236345" marR="6350" indent="-179705">
              <a:lnSpc>
                <a:spcPct val="100400"/>
              </a:lnSpc>
              <a:buAutoNum type="alphaLcPeriod" startAt="11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Incrementar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show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cooking,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garantizando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adecuada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separación 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preservación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área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elaboración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través </a:t>
            </a:r>
            <a:r>
              <a:rPr dirty="0" sz="1200">
                <a:latin typeface="Tahoma"/>
                <a:cs typeface="Tahoma"/>
              </a:rPr>
              <a:t>de mamparas, </a:t>
            </a:r>
            <a:r>
              <a:rPr dirty="0" sz="1200" spc="-5">
                <a:latin typeface="Tahoma"/>
                <a:cs typeface="Tahoma"/>
              </a:rPr>
              <a:t>pantallas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 elemento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similar.</a:t>
            </a:r>
            <a:endParaRPr sz="1200">
              <a:latin typeface="Tahoma"/>
              <a:cs typeface="Tahoma"/>
            </a:endParaRPr>
          </a:p>
          <a:p>
            <a:pPr marL="1236345" marR="9525" indent="-179705">
              <a:lnSpc>
                <a:spcPct val="100800"/>
              </a:lnSpc>
              <a:buAutoNum type="alphaLcPeriod" startAt="11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Combinar modalidades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servicio incorporando </a:t>
            </a:r>
            <a:r>
              <a:rPr dirty="0" sz="1200">
                <a:latin typeface="Tahoma"/>
                <a:cs typeface="Tahoma"/>
              </a:rPr>
              <a:t>en el buffet </a:t>
            </a:r>
            <a:r>
              <a:rPr dirty="0" sz="1200" spc="-5">
                <a:latin typeface="Tahoma"/>
                <a:cs typeface="Tahoma"/>
              </a:rPr>
              <a:t>servicio </a:t>
            </a:r>
            <a:r>
              <a:rPr dirty="0" sz="1200">
                <a:latin typeface="Tahoma"/>
                <a:cs typeface="Tahoma"/>
              </a:rPr>
              <a:t>a la  </a:t>
            </a:r>
            <a:r>
              <a:rPr dirty="0" sz="1200" spc="-5">
                <a:latin typeface="Tahoma"/>
                <a:cs typeface="Tahoma"/>
              </a:rPr>
              <a:t>orden de platos calientes, postres,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  <a:p>
            <a:pPr marL="1236345" marR="5080" indent="-179705">
              <a:lnSpc>
                <a:spcPct val="100000"/>
              </a:lnSpc>
              <a:spcBef>
                <a:spcPts val="15"/>
              </a:spcBef>
              <a:buAutoNum type="alphaLcPeriod" startAt="11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Desarrollar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concepto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“para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llevar”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cliente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pueda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disfrutar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  </a:t>
            </a:r>
            <a:r>
              <a:rPr dirty="0" sz="1200" spc="-5">
                <a:latin typeface="Tahoma"/>
                <a:cs typeface="Tahoma"/>
              </a:rPr>
              <a:t>comida donde </a:t>
            </a:r>
            <a:r>
              <a:rPr dirty="0" sz="1200">
                <a:latin typeface="Tahoma"/>
                <a:cs typeface="Tahoma"/>
              </a:rPr>
              <a:t>lo desee </a:t>
            </a:r>
            <a:r>
              <a:rPr dirty="0" sz="1200" spc="-5">
                <a:latin typeface="Tahoma"/>
                <a:cs typeface="Tahoma"/>
              </a:rPr>
              <a:t>(playa, habitación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 </a:t>
            </a:r>
            <a:r>
              <a:rPr dirty="0" sz="1200">
                <a:latin typeface="Tahoma"/>
                <a:cs typeface="Tahoma"/>
              </a:rPr>
              <a:t>lugar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instalación).</a:t>
            </a:r>
            <a:endParaRPr sz="1200">
              <a:latin typeface="Tahoma"/>
              <a:cs typeface="Tahoma"/>
            </a:endParaRPr>
          </a:p>
          <a:p>
            <a:pPr algn="just" marL="1236345" marR="6350" indent="-179705">
              <a:lnSpc>
                <a:spcPct val="100400"/>
              </a:lnSpc>
              <a:spcBef>
                <a:spcPts val="5"/>
              </a:spcBef>
              <a:buAutoNum type="alphaLcPeriod" startAt="11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Estimular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servicio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room </a:t>
            </a:r>
            <a:r>
              <a:rPr dirty="0" sz="1200">
                <a:latin typeface="Tahoma"/>
                <a:cs typeface="Tahoma"/>
              </a:rPr>
              <a:t>service, </a:t>
            </a:r>
            <a:r>
              <a:rPr dirty="0" sz="1200" spc="-5">
                <a:latin typeface="Tahoma"/>
                <a:cs typeface="Tahoma"/>
              </a:rPr>
              <a:t>garantizando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cumplimiento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 medidas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higiene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desinfección. Evaluar el </a:t>
            </a: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materiales desechables  sostenibles.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II.- COCINA </a:t>
            </a:r>
            <a:r>
              <a:rPr dirty="0" sz="1200" b="1">
                <a:latin typeface="Tahoma"/>
                <a:cs typeface="Tahoma"/>
              </a:rPr>
              <a:t>/ CENTRO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-3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ELABORACIÓN.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1236345" marR="6985" indent="-179705">
              <a:lnSpc>
                <a:spcPct val="100000"/>
              </a:lnSpc>
              <a:buAutoNum type="alphaLcPeriod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Soportes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recordar </a:t>
            </a:r>
            <a:r>
              <a:rPr dirty="0" sz="1200">
                <a:latin typeface="Tahoma"/>
                <a:cs typeface="Tahoma"/>
              </a:rPr>
              <a:t>el adecuado y </a:t>
            </a:r>
            <a:r>
              <a:rPr dirty="0" sz="1200" spc="-5">
                <a:latin typeface="Tahoma"/>
                <a:cs typeface="Tahoma"/>
              </a:rPr>
              <a:t>frecuente lavado </a:t>
            </a:r>
            <a:r>
              <a:rPr dirty="0" sz="1200">
                <a:latin typeface="Tahoma"/>
                <a:cs typeface="Tahoma"/>
              </a:rPr>
              <a:t>de manos y el uso</a:t>
            </a:r>
            <a:r>
              <a:rPr dirty="0" sz="1200" spc="-2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 marL="1236345" marR="5080" indent="-179705">
              <a:lnSpc>
                <a:spcPct val="100800"/>
              </a:lnSpc>
              <a:buAutoNum type="alphaLcPeriod"/>
              <a:tabLst>
                <a:tab pos="1236980" algn="l"/>
              </a:tabLst>
            </a:pP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obligatorio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(nasobuco/mascarilla, </a:t>
            </a:r>
            <a:r>
              <a:rPr dirty="0" sz="1200">
                <a:latin typeface="Tahoma"/>
                <a:cs typeface="Tahoma"/>
              </a:rPr>
              <a:t>guantes  </a:t>
            </a:r>
            <a:r>
              <a:rPr dirty="0" sz="1200" spc="-5">
                <a:latin typeface="Tahoma"/>
                <a:cs typeface="Tahoma"/>
              </a:rPr>
              <a:t>desechables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gorro).</a:t>
            </a:r>
            <a:endParaRPr sz="1200">
              <a:latin typeface="Tahoma"/>
              <a:cs typeface="Tahoma"/>
            </a:endParaRPr>
          </a:p>
          <a:p>
            <a:pPr marL="1236345" indent="-179705">
              <a:lnSpc>
                <a:spcPct val="100000"/>
              </a:lnSpc>
              <a:buAutoNum type="alphaLcPeriod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Garantía de uniforme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limpio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cambio después de cada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marL="1236345" marR="8255" indent="-179705">
              <a:lnSpc>
                <a:spcPct val="100800"/>
              </a:lnSpc>
              <a:buAutoNum type="alphaLcPeriod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Protocolos/Programas </a:t>
            </a:r>
            <a:r>
              <a:rPr dirty="0" sz="1200">
                <a:latin typeface="Tahoma"/>
                <a:cs typeface="Tahoma"/>
              </a:rPr>
              <a:t>de higiene y </a:t>
            </a:r>
            <a:r>
              <a:rPr dirty="0" sz="1200" spc="-5">
                <a:latin typeface="Tahoma"/>
                <a:cs typeface="Tahoma"/>
              </a:rPr>
              <a:t>desinfección por áreas (infraestructura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equipamiento).</a:t>
            </a:r>
            <a:endParaRPr sz="1200">
              <a:latin typeface="Tahoma"/>
              <a:cs typeface="Tahoma"/>
            </a:endParaRPr>
          </a:p>
          <a:p>
            <a:pPr marL="1236345" indent="-179705">
              <a:lnSpc>
                <a:spcPct val="100000"/>
              </a:lnSpc>
              <a:buAutoNum type="alphaLcPeriod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Distanciamiento social, según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características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condiciones de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áreas.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05664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a. </a:t>
            </a:r>
            <a:r>
              <a:rPr dirty="0" sz="1200" spc="-5">
                <a:latin typeface="Tahoma"/>
                <a:cs typeface="Tahoma"/>
              </a:rPr>
              <a:t>Alfombras desinfectantes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accesos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586220" cy="6488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18033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26034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236345" indent="-179705">
              <a:lnSpc>
                <a:spcPct val="100000"/>
              </a:lnSpc>
              <a:spcBef>
                <a:spcPts val="5"/>
              </a:spcBef>
              <a:buAutoNum type="alphaLcPeriod" startAt="2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Dispensadores de gel desinfectante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 áreas 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acceso.</a:t>
            </a:r>
            <a:endParaRPr sz="1200">
              <a:latin typeface="Tahoma"/>
              <a:cs typeface="Tahoma"/>
            </a:endParaRPr>
          </a:p>
          <a:p>
            <a:pPr marL="1236345" indent="-179705">
              <a:lnSpc>
                <a:spcPct val="100000"/>
              </a:lnSpc>
              <a:spcBef>
                <a:spcPts val="10"/>
              </a:spcBef>
              <a:buAutoNum type="alphaLcPeriod" startAt="2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Dispensadores permanentemente dotados de sustancias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detersivas.</a:t>
            </a:r>
            <a:endParaRPr sz="1200">
              <a:latin typeface="Tahoma"/>
              <a:cs typeface="Tahoma"/>
            </a:endParaRPr>
          </a:p>
          <a:p>
            <a:pPr marL="1236345" indent="-179705">
              <a:lnSpc>
                <a:spcPct val="100000"/>
              </a:lnSpc>
              <a:spcBef>
                <a:spcPts val="10"/>
              </a:spcBef>
              <a:buAutoNum type="alphaLcPeriod" startAt="2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Dispensadores de toallas de papel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absorbente</a:t>
            </a:r>
            <a:endParaRPr sz="1200">
              <a:latin typeface="Tahoma"/>
              <a:cs typeface="Tahoma"/>
            </a:endParaRPr>
          </a:p>
          <a:p>
            <a:pPr marL="1236345" indent="-179705">
              <a:lnSpc>
                <a:spcPct val="100000"/>
              </a:lnSpc>
              <a:buAutoNum type="alphaLcPeriod" startAt="2"/>
              <a:tabLst>
                <a:tab pos="1236980" algn="l"/>
              </a:tabLst>
            </a:pPr>
            <a:r>
              <a:rPr dirty="0" sz="1200" spc="-5">
                <a:latin typeface="Tahoma"/>
                <a:cs typeface="Tahoma"/>
              </a:rPr>
              <a:t>Cestos de pedal con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tapa.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425450" marR="50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grupos empresariales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empresas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brindan servicio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gastronomía, revisarán sus  manuales operacionales 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incorporar: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056640" marR="179705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Asegurar que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temperatura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fregado (con </a:t>
            </a:r>
            <a:r>
              <a:rPr dirty="0" sz="1200">
                <a:latin typeface="Tahoma"/>
                <a:cs typeface="Tahoma"/>
              </a:rPr>
              <a:t>máquinas </a:t>
            </a:r>
            <a:r>
              <a:rPr dirty="0" sz="1200" spc="-5">
                <a:latin typeface="Tahoma"/>
                <a:cs typeface="Tahoma"/>
              </a:rPr>
              <a:t>75-80º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manual 60º)  </a:t>
            </a:r>
            <a:r>
              <a:rPr dirty="0" sz="1200">
                <a:latin typeface="Tahoma"/>
                <a:cs typeface="Tahoma"/>
              </a:rPr>
              <a:t>y el </a:t>
            </a:r>
            <a:r>
              <a:rPr dirty="0" sz="1200" spc="-5">
                <a:latin typeface="Tahoma"/>
                <a:cs typeface="Tahoma"/>
              </a:rPr>
              <a:t>suministro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detergente (productos químicos)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garantiza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funciona  correctamente durante 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servicio.</a:t>
            </a:r>
            <a:endParaRPr sz="1200">
              <a:latin typeface="Tahoma"/>
              <a:cs typeface="Tahoma"/>
            </a:endParaRPr>
          </a:p>
          <a:p>
            <a:pPr algn="just" marL="1056640" marR="178435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</a:t>
            </a:r>
            <a:r>
              <a:rPr dirty="0" sz="1200" spc="-5">
                <a:latin typeface="Tahoma"/>
                <a:cs typeface="Tahoma"/>
              </a:rPr>
              <a:t>profunda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cada área (pisos, paredes, herramientas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equipos) </a:t>
            </a:r>
            <a:r>
              <a:rPr dirty="0" sz="1200">
                <a:latin typeface="Tahoma"/>
                <a:cs typeface="Tahoma"/>
              </a:rPr>
              <a:t>al  </a:t>
            </a:r>
            <a:r>
              <a:rPr dirty="0" sz="1200" spc="-5">
                <a:latin typeface="Tahoma"/>
                <a:cs typeface="Tahoma"/>
              </a:rPr>
              <a:t>finalizar cada turno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trabajo, procediéndose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Plan </a:t>
            </a:r>
            <a:r>
              <a:rPr dirty="0" sz="1200">
                <a:latin typeface="Tahoma"/>
                <a:cs typeface="Tahoma"/>
              </a:rPr>
              <a:t>de Higiene y  </a:t>
            </a:r>
            <a:r>
              <a:rPr dirty="0" sz="1200" spc="-5">
                <a:latin typeface="Tahoma"/>
                <a:cs typeface="Tahoma"/>
              </a:rPr>
              <a:t>Desinfección actualizado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el contexto </a:t>
            </a:r>
            <a:r>
              <a:rPr dirty="0" sz="1200">
                <a:latin typeface="Tahoma"/>
                <a:cs typeface="Tahoma"/>
              </a:rPr>
              <a:t>COVID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19.</a:t>
            </a:r>
            <a:endParaRPr sz="1200">
              <a:latin typeface="Tahoma"/>
              <a:cs typeface="Tahoma"/>
            </a:endParaRPr>
          </a:p>
          <a:p>
            <a:pPr marL="1056640" marR="182245" indent="-181610">
              <a:lnSpc>
                <a:spcPts val="144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agarraderas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equipos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manera periódica  (cubos de basura, carros, </a:t>
            </a:r>
            <a:r>
              <a:rPr dirty="0" sz="1200">
                <a:latin typeface="Tahoma"/>
                <a:cs typeface="Tahoma"/>
              </a:rPr>
              <a:t>mesas </a:t>
            </a:r>
            <a:r>
              <a:rPr dirty="0" sz="1200" spc="-5">
                <a:latin typeface="Tahoma"/>
                <a:cs typeface="Tahoma"/>
              </a:rPr>
              <a:t>rodantes)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405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Adecuado </a:t>
            </a:r>
            <a:r>
              <a:rPr dirty="0" sz="1200" spc="-5">
                <a:latin typeface="Tahoma"/>
                <a:cs typeface="Tahoma"/>
              </a:rPr>
              <a:t>funcionamiento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inyección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extracción.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restaurantes extrahoteleros tendrán en cuenta,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además: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1056640" indent="-181610">
              <a:lnSpc>
                <a:spcPct val="1000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Eliminar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platos crudos del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Menú.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Minimizar </a:t>
            </a:r>
            <a:r>
              <a:rPr dirty="0" sz="1200">
                <a:latin typeface="Tahoma"/>
                <a:cs typeface="Tahoma"/>
              </a:rPr>
              <a:t>el uso de </a:t>
            </a:r>
            <a:r>
              <a:rPr dirty="0" sz="1200" spc="-5">
                <a:latin typeface="Tahoma"/>
                <a:cs typeface="Tahoma"/>
              </a:rPr>
              <a:t>efectivo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el cobro de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operaciones.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control por </a:t>
            </a:r>
            <a:r>
              <a:rPr dirty="0" sz="1200">
                <a:latin typeface="Tahoma"/>
                <a:cs typeface="Tahoma"/>
              </a:rPr>
              <a:t>partidas de </a:t>
            </a:r>
            <a:r>
              <a:rPr dirty="0" sz="1200" spc="-5">
                <a:latin typeface="Tahoma"/>
                <a:cs typeface="Tahoma"/>
              </a:rPr>
              <a:t>comensales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>
                <a:latin typeface="Tahoma"/>
                <a:cs typeface="Tahoma"/>
              </a:rPr>
              <a:t>permita la  </a:t>
            </a:r>
            <a:r>
              <a:rPr dirty="0" sz="1200" spc="-5">
                <a:latin typeface="Tahoma"/>
                <a:cs typeface="Tahoma"/>
              </a:rPr>
              <a:t>identificación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comunicación inmediata en 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detectarse algún trabajador  con </a:t>
            </a:r>
            <a:r>
              <a:rPr dirty="0" sz="1200">
                <a:latin typeface="Tahoma"/>
                <a:cs typeface="Tahoma"/>
              </a:rPr>
              <a:t>sospecha o </a:t>
            </a:r>
            <a:r>
              <a:rPr dirty="0" sz="1200" spc="-5">
                <a:latin typeface="Tahoma"/>
                <a:cs typeface="Tahoma"/>
              </a:rPr>
              <a:t>confirmado de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Covid-19.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39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Mantener y </a:t>
            </a:r>
            <a:r>
              <a:rPr dirty="0" sz="1200" spc="-5">
                <a:latin typeface="Tahoma"/>
                <a:cs typeface="Tahoma"/>
              </a:rPr>
              <a:t>potenciar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venta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domicilio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venta de ofertas para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llevar.</a:t>
            </a:r>
            <a:endParaRPr sz="1200">
              <a:latin typeface="Tahoma"/>
              <a:cs typeface="Tahoma"/>
            </a:endParaRPr>
          </a:p>
          <a:p>
            <a:pPr marL="1056640" marR="5715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Extremar las medidas </a:t>
            </a:r>
            <a:r>
              <a:rPr dirty="0" sz="1200">
                <a:latin typeface="Tahoma"/>
                <a:cs typeface="Tahoma"/>
              </a:rPr>
              <a:t>de distanciamiento entre el </a:t>
            </a:r>
            <a:r>
              <a:rPr dirty="0" sz="1200" spc="-5">
                <a:latin typeface="Tahoma"/>
                <a:cs typeface="Tahoma"/>
              </a:rPr>
              <a:t>personal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elaboración </a:t>
            </a:r>
            <a:r>
              <a:rPr dirty="0" sz="1200">
                <a:latin typeface="Tahoma"/>
                <a:cs typeface="Tahoma"/>
              </a:rPr>
              <a:t>y el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>
                <a:latin typeface="Tahoma"/>
                <a:cs typeface="Tahoma"/>
              </a:rPr>
              <a:t>entrega, para </a:t>
            </a:r>
            <a:r>
              <a:rPr dirty="0" sz="1200" spc="-5">
                <a:latin typeface="Tahoma"/>
                <a:cs typeface="Tahoma"/>
              </a:rPr>
              <a:t>evitar el contagio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propagación entre brigadas 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trabajo.</a:t>
            </a:r>
            <a:endParaRPr sz="1200">
              <a:latin typeface="Tahoma"/>
              <a:cs typeface="Tahoma"/>
            </a:endParaRPr>
          </a:p>
          <a:p>
            <a:pPr marL="1056640" marR="8255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Seleccionar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Menú los platos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llevar garantizando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preservación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sus  características organolépticas durante todo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proceso.</a:t>
            </a:r>
            <a:endParaRPr sz="1200">
              <a:latin typeface="Tahoma"/>
              <a:cs typeface="Tahoma"/>
            </a:endParaRPr>
          </a:p>
          <a:p>
            <a:pPr marL="1056640" marR="6985" indent="-181610">
              <a:lnSpc>
                <a:spcPts val="145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higiene 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todos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distribuidores </a:t>
            </a:r>
            <a:r>
              <a:rPr dirty="0" sz="1200">
                <a:latin typeface="Tahoma"/>
                <a:cs typeface="Tahoma"/>
              </a:rPr>
              <a:t>que  </a:t>
            </a:r>
            <a:r>
              <a:rPr dirty="0" sz="1200" spc="-5">
                <a:latin typeface="Tahoma"/>
                <a:cs typeface="Tahoma"/>
              </a:rPr>
              <a:t>manipulan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5999480" cy="830389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894839" marR="1893570" indent="610870">
              <a:lnSpc>
                <a:spcPct val="101000"/>
              </a:lnSpc>
              <a:spcBef>
                <a:spcPts val="85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 4 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ACTIVIDADES</a:t>
            </a:r>
            <a:r>
              <a:rPr dirty="0" sz="1200" spc="-7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RECREATIVAS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I.-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643255" marR="6350" indent="-181610">
              <a:lnSpc>
                <a:spcPct val="1004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personal de </a:t>
            </a:r>
            <a:r>
              <a:rPr dirty="0" sz="1200" spc="-5">
                <a:latin typeface="Tahoma"/>
                <a:cs typeface="Tahoma"/>
              </a:rPr>
              <a:t>recreación </a:t>
            </a:r>
            <a:r>
              <a:rPr dirty="0" sz="1200">
                <a:latin typeface="Tahoma"/>
                <a:cs typeface="Tahoma"/>
              </a:rPr>
              <a:t>debe </a:t>
            </a:r>
            <a:r>
              <a:rPr dirty="0" sz="1200" spc="-5">
                <a:latin typeface="Tahoma"/>
                <a:cs typeface="Tahoma"/>
              </a:rPr>
              <a:t>estar </a:t>
            </a:r>
            <a:r>
              <a:rPr dirty="0" sz="1200">
                <a:latin typeface="Tahoma"/>
                <a:cs typeface="Tahoma"/>
              </a:rPr>
              <a:t>suficientemente </a:t>
            </a:r>
            <a:r>
              <a:rPr dirty="0" sz="1200" spc="-5">
                <a:latin typeface="Tahoma"/>
                <a:cs typeface="Tahoma"/>
              </a:rPr>
              <a:t>informado sobre COVID </a:t>
            </a:r>
            <a:r>
              <a:rPr dirty="0" sz="1200">
                <a:latin typeface="Tahoma"/>
                <a:cs typeface="Tahoma"/>
              </a:rPr>
              <a:t>-  19 para que pueda </a:t>
            </a:r>
            <a:r>
              <a:rPr dirty="0" sz="1200" spc="-5">
                <a:latin typeface="Tahoma"/>
                <a:cs typeface="Tahoma"/>
              </a:rPr>
              <a:t>llevar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cabo con seguridad </a:t>
            </a:r>
            <a:r>
              <a:rPr dirty="0" sz="1200">
                <a:latin typeface="Tahoma"/>
                <a:cs typeface="Tahoma"/>
              </a:rPr>
              <a:t>sus </a:t>
            </a:r>
            <a:r>
              <a:rPr dirty="0" sz="1200" spc="-5">
                <a:latin typeface="Tahoma"/>
                <a:cs typeface="Tahoma"/>
              </a:rPr>
              <a:t>tareas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evitar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posible  propagación del virus dentro del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establecimiento.</a:t>
            </a:r>
            <a:endParaRPr sz="1200">
              <a:latin typeface="Tahoma"/>
              <a:cs typeface="Tahoma"/>
            </a:endParaRPr>
          </a:p>
          <a:p>
            <a:pPr algn="just" marL="643255" marR="5715" indent="-181610">
              <a:lnSpc>
                <a:spcPct val="1006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Ser </a:t>
            </a:r>
            <a:r>
              <a:rPr dirty="0" sz="1200" spc="-5">
                <a:latin typeface="Tahoma"/>
                <a:cs typeface="Tahoma"/>
              </a:rPr>
              <a:t>capaces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informar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clientes que pregunten sobre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política </a:t>
            </a:r>
            <a:r>
              <a:rPr dirty="0" sz="1200">
                <a:latin typeface="Tahoma"/>
                <a:cs typeface="Tahoma"/>
              </a:rPr>
              <a:t>del  </a:t>
            </a:r>
            <a:r>
              <a:rPr dirty="0" sz="1200" spc="-5">
                <a:latin typeface="Tahoma"/>
                <a:cs typeface="Tahoma"/>
              </a:rPr>
              <a:t>establecimiento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términos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medidas preventivas establecidas </a:t>
            </a:r>
            <a:r>
              <a:rPr dirty="0" sz="1200">
                <a:latin typeface="Tahoma"/>
                <a:cs typeface="Tahoma"/>
              </a:rPr>
              <a:t>u otros  </a:t>
            </a:r>
            <a:r>
              <a:rPr dirty="0" sz="1200" spc="-5">
                <a:latin typeface="Tahoma"/>
                <a:cs typeface="Tahoma"/>
              </a:rPr>
              <a:t>servicios </a:t>
            </a:r>
            <a:r>
              <a:rPr dirty="0" sz="1200">
                <a:latin typeface="Tahoma"/>
                <a:cs typeface="Tahoma"/>
              </a:rPr>
              <a:t>que los </a:t>
            </a:r>
            <a:r>
              <a:rPr dirty="0" sz="1200" spc="-5">
                <a:latin typeface="Tahoma"/>
                <a:cs typeface="Tahoma"/>
              </a:rPr>
              <a:t>huéspedes </a:t>
            </a:r>
            <a:r>
              <a:rPr dirty="0" sz="1200">
                <a:latin typeface="Tahoma"/>
                <a:cs typeface="Tahoma"/>
              </a:rPr>
              <a:t>puedan </a:t>
            </a:r>
            <a:r>
              <a:rPr dirty="0" sz="1200" spc="-5">
                <a:latin typeface="Tahoma"/>
                <a:cs typeface="Tahoma"/>
              </a:rPr>
              <a:t>requerir (por ejemplo, servicios médicos </a:t>
            </a:r>
            <a:r>
              <a:rPr dirty="0" sz="1200">
                <a:latin typeface="Tahoma"/>
                <a:cs typeface="Tahoma"/>
              </a:rPr>
              <a:t>y  de </a:t>
            </a:r>
            <a:r>
              <a:rPr dirty="0" sz="1200" spc="-5">
                <a:latin typeface="Tahoma"/>
                <a:cs typeface="Tahoma"/>
              </a:rPr>
              <a:t>farmacia disponibles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zona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propio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establecimiento).</a:t>
            </a:r>
            <a:endParaRPr sz="1200">
              <a:latin typeface="Tahoma"/>
              <a:cs typeface="Tahoma"/>
            </a:endParaRPr>
          </a:p>
          <a:p>
            <a:pPr algn="just" marL="643255" marR="1079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El programa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recreación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dispondrá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pantallas informativas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soportes  digitales, eliminando cualquier tipo de soporte en papel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similar.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643255" marR="825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Kit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incluya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artículos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higiene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(guantes,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mascarillas,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toallitas  desinfectantes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desechables).</a:t>
            </a:r>
            <a:endParaRPr sz="1200">
              <a:latin typeface="Tahoma"/>
              <a:cs typeface="Tahoma"/>
            </a:endParaRPr>
          </a:p>
          <a:p>
            <a:pPr algn="just" marL="643255" marR="571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accesos </a:t>
            </a:r>
            <a:r>
              <a:rPr dirty="0" sz="1200">
                <a:latin typeface="Tahoma"/>
                <a:cs typeface="Tahoma"/>
              </a:rPr>
              <a:t>a las </a:t>
            </a:r>
            <a:r>
              <a:rPr dirty="0" sz="1200" spc="-5">
                <a:latin typeface="Tahoma"/>
                <a:cs typeface="Tahoma"/>
              </a:rPr>
              <a:t>áreas </a:t>
            </a:r>
            <a:r>
              <a:rPr dirty="0" sz="1200">
                <a:latin typeface="Tahoma"/>
                <a:cs typeface="Tahoma"/>
              </a:rPr>
              <a:t>de uso de </a:t>
            </a:r>
            <a:r>
              <a:rPr dirty="0" sz="1200" spc="-5">
                <a:latin typeface="Tahoma"/>
                <a:cs typeface="Tahoma"/>
              </a:rPr>
              <a:t>los clientes  (opcional).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Dispensador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gel desinfectante para las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2.-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643255" marR="6985" indent="-181610">
              <a:lnSpc>
                <a:spcPct val="1004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actividades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diseñan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planifican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tal forma </a:t>
            </a:r>
            <a:r>
              <a:rPr dirty="0" sz="1200">
                <a:latin typeface="Tahoma"/>
                <a:cs typeface="Tahoma"/>
              </a:rPr>
              <a:t>que permiten </a:t>
            </a:r>
            <a:r>
              <a:rPr dirty="0" sz="1200" spc="-5">
                <a:latin typeface="Tahoma"/>
                <a:cs typeface="Tahoma"/>
              </a:rPr>
              <a:t>controlar </a:t>
            </a:r>
            <a:r>
              <a:rPr dirty="0" sz="1200">
                <a:latin typeface="Tahoma"/>
                <a:cs typeface="Tahoma"/>
              </a:rPr>
              <a:t>los  </a:t>
            </a:r>
            <a:r>
              <a:rPr dirty="0" sz="1200" spc="-5">
                <a:latin typeface="Tahoma"/>
                <a:cs typeface="Tahoma"/>
              </a:rPr>
              <a:t>aforos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respetar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distancia mínima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seguridad entre personas, para </a:t>
            </a:r>
            <a:r>
              <a:rPr dirty="0" sz="1200">
                <a:latin typeface="Tahoma"/>
                <a:cs typeface="Tahoma"/>
              </a:rPr>
              <a:t>lo que  se </a:t>
            </a:r>
            <a:r>
              <a:rPr dirty="0" sz="1200" spc="-5">
                <a:latin typeface="Tahoma"/>
                <a:cs typeface="Tahoma"/>
              </a:rPr>
              <a:t>dará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conocer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capacidad máxima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áreas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cerradas.</a:t>
            </a:r>
            <a:endParaRPr sz="1200">
              <a:latin typeface="Tahoma"/>
              <a:cs typeface="Tahoma"/>
            </a:endParaRPr>
          </a:p>
          <a:p>
            <a:pPr algn="just" marL="643255" marR="1016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áreas cerradas en </a:t>
            </a:r>
            <a:r>
              <a:rPr dirty="0" sz="1200">
                <a:latin typeface="Tahoma"/>
                <a:cs typeface="Tahoma"/>
              </a:rPr>
              <a:t>las que se </a:t>
            </a:r>
            <a:r>
              <a:rPr dirty="0" sz="1200" spc="-5">
                <a:latin typeface="Tahoma"/>
                <a:cs typeface="Tahoma"/>
              </a:rPr>
              <a:t>desarrollan actividades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ventilan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menos  dos horas antes del inicio de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estas.</a:t>
            </a:r>
            <a:endParaRPr sz="1200">
              <a:latin typeface="Tahoma"/>
              <a:cs typeface="Tahoma"/>
            </a:endParaRPr>
          </a:p>
          <a:p>
            <a:pPr algn="just" marL="643255" marR="6985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Eliminar las actividades </a:t>
            </a:r>
            <a:r>
              <a:rPr dirty="0" sz="1200">
                <a:latin typeface="Tahoma"/>
                <a:cs typeface="Tahoma"/>
              </a:rPr>
              <a:t>que incluyen el </a:t>
            </a:r>
            <a:r>
              <a:rPr dirty="0" sz="1200" spc="-5">
                <a:latin typeface="Tahoma"/>
                <a:cs typeface="Tahoma"/>
              </a:rPr>
              <a:t>intercambio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objetos </a:t>
            </a:r>
            <a:r>
              <a:rPr dirty="0" sz="1200">
                <a:latin typeface="Tahoma"/>
                <a:cs typeface="Tahoma"/>
              </a:rPr>
              <a:t>durante </a:t>
            </a:r>
            <a:r>
              <a:rPr dirty="0" sz="1200" spc="-5">
                <a:latin typeface="Tahoma"/>
                <a:cs typeface="Tahoma"/>
              </a:rPr>
              <a:t>su  desarrollo.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ts val="145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Eliminar </a:t>
            </a:r>
            <a:r>
              <a:rPr dirty="0" sz="1200">
                <a:latin typeface="Tahoma"/>
                <a:cs typeface="Tahoma"/>
              </a:rPr>
              <a:t>el uso de </a:t>
            </a:r>
            <a:r>
              <a:rPr dirty="0" sz="1200" spc="-5">
                <a:latin typeface="Tahoma"/>
                <a:cs typeface="Tahoma"/>
              </a:rPr>
              <a:t>medios recreativos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material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desinfectable (tableros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cartón, juegos de cartas, </a:t>
            </a:r>
            <a:r>
              <a:rPr dirty="0" sz="1200">
                <a:latin typeface="Tahoma"/>
                <a:cs typeface="Tahoma"/>
              </a:rPr>
              <a:t>entre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otros)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39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Prohibir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manifestaciones afectivas con clientes (abrazos, </a:t>
            </a:r>
            <a:r>
              <a:rPr dirty="0" sz="1200">
                <a:latin typeface="Tahoma"/>
                <a:cs typeface="Tahoma"/>
              </a:rPr>
              <a:t>besos, o 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estrechar</a:t>
            </a:r>
            <a:endParaRPr sz="1200">
              <a:latin typeface="Tahoma"/>
              <a:cs typeface="Tahoma"/>
            </a:endParaRPr>
          </a:p>
          <a:p>
            <a:pPr marL="643255">
              <a:lnSpc>
                <a:spcPct val="10000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mano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los huéspedes,) </a:t>
            </a:r>
            <a:r>
              <a:rPr dirty="0" sz="1200">
                <a:latin typeface="Tahoma"/>
                <a:cs typeface="Tahoma"/>
              </a:rPr>
              <a:t>así </a:t>
            </a:r>
            <a:r>
              <a:rPr dirty="0" sz="1200" spc="-5">
                <a:latin typeface="Tahoma"/>
                <a:cs typeface="Tahoma"/>
              </a:rPr>
              <a:t>como entre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personal.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ct val="100499"/>
              </a:lnSpc>
              <a:buAutoNum type="alphaLcPeriod" startAt="6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Someter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antes de </a:t>
            </a:r>
            <a:r>
              <a:rPr dirty="0" sz="1200" spc="-5">
                <a:latin typeface="Tahoma"/>
                <a:cs typeface="Tahoma"/>
              </a:rPr>
              <a:t>cada nuevo uso/cambio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usuario,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 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utilizan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actividades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deportivas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(tenis,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pin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pon,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bicicletas,  </a:t>
            </a:r>
            <a:r>
              <a:rPr dirty="0" sz="1200" spc="-5">
                <a:latin typeface="Tahoma"/>
                <a:cs typeface="Tahoma"/>
              </a:rPr>
              <a:t>troll aventura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minigolf entre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otros).</a:t>
            </a:r>
            <a:endParaRPr sz="1200">
              <a:latin typeface="Tahoma"/>
              <a:cs typeface="Tahoma"/>
            </a:endParaRPr>
          </a:p>
          <a:p>
            <a:pPr algn="just" marL="643255" marR="7620" indent="-181610">
              <a:lnSpc>
                <a:spcPct val="100400"/>
              </a:lnSpc>
              <a:spcBef>
                <a:spcPts val="5"/>
              </a:spcBef>
              <a:buAutoNum type="alphaLcPeriod" startAt="6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Reordenar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esquema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manera </a:t>
            </a:r>
            <a:r>
              <a:rPr dirty="0" sz="1200">
                <a:latin typeface="Tahoma"/>
                <a:cs typeface="Tahoma"/>
              </a:rPr>
              <a:t>que se </a:t>
            </a:r>
            <a:r>
              <a:rPr dirty="0" sz="1200" spc="-5">
                <a:latin typeface="Tahoma"/>
                <a:cs typeface="Tahoma"/>
              </a:rPr>
              <a:t>garantice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nivel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simultaneidad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contribuya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desconcentración </a:t>
            </a:r>
            <a:r>
              <a:rPr dirty="0" sz="1200">
                <a:latin typeface="Tahoma"/>
                <a:cs typeface="Tahoma"/>
              </a:rPr>
              <a:t>de participantes, y se  mantenga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marcha </a:t>
            </a:r>
            <a:r>
              <a:rPr dirty="0" sz="1200" spc="-10">
                <a:latin typeface="Tahoma"/>
                <a:cs typeface="Tahoma"/>
              </a:rPr>
              <a:t>del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programa.</a:t>
            </a:r>
            <a:endParaRPr sz="1200">
              <a:latin typeface="Tahoma"/>
              <a:cs typeface="Tahoma"/>
            </a:endParaRPr>
          </a:p>
          <a:p>
            <a:pPr algn="just" marL="643255" marR="5715" indent="-181610">
              <a:lnSpc>
                <a:spcPct val="100400"/>
              </a:lnSpc>
              <a:spcBef>
                <a:spcPts val="5"/>
              </a:spcBef>
              <a:buAutoNum type="alphaLcPeriod" startAt="6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controlar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cumplimiento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protocolos diarios </a:t>
            </a:r>
            <a:r>
              <a:rPr dirty="0" sz="1200">
                <a:latin typeface="Tahoma"/>
                <a:cs typeface="Tahoma"/>
              </a:rPr>
              <a:t>de higiene y  </a:t>
            </a:r>
            <a:r>
              <a:rPr dirty="0" sz="1200" spc="-5">
                <a:latin typeface="Tahoma"/>
                <a:cs typeface="Tahoma"/>
              </a:rPr>
              <a:t>desinfección, en las áreas físicas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recreación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almacenamiento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equipos 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585584" cy="8510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18033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25970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056640" indent="-181610">
              <a:lnSpc>
                <a:spcPct val="100000"/>
              </a:lnSpc>
              <a:spcBef>
                <a:spcPts val="5"/>
              </a:spcBef>
              <a:buAutoNum type="roman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Incrementar las actividades </a:t>
            </a:r>
            <a:r>
              <a:rPr dirty="0" sz="1200">
                <a:latin typeface="Tahoma"/>
                <a:cs typeface="Tahoma"/>
              </a:rPr>
              <a:t>al aire </a:t>
            </a:r>
            <a:r>
              <a:rPr dirty="0" sz="1200" spc="-5">
                <a:latin typeface="Tahoma"/>
                <a:cs typeface="Tahoma"/>
              </a:rPr>
              <a:t>libre. Dar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conocer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capacidad máxima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  <a:p>
            <a:pPr marL="1056640" marR="17716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áreas cerradas, garantizando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distanciamiento </a:t>
            </a:r>
            <a:r>
              <a:rPr dirty="0" sz="1200">
                <a:latin typeface="Tahoma"/>
                <a:cs typeface="Tahoma"/>
              </a:rPr>
              <a:t>establecidas,  </a:t>
            </a:r>
            <a:r>
              <a:rPr dirty="0" sz="1200" spc="-5">
                <a:latin typeface="Tahoma"/>
                <a:cs typeface="Tahoma"/>
              </a:rPr>
              <a:t>cuando </a:t>
            </a:r>
            <a:r>
              <a:rPr dirty="0" sz="1200">
                <a:latin typeface="Tahoma"/>
                <a:cs typeface="Tahoma"/>
              </a:rPr>
              <a:t>no sean </a:t>
            </a:r>
            <a:r>
              <a:rPr dirty="0" sz="1200" spc="-5">
                <a:latin typeface="Tahoma"/>
                <a:cs typeface="Tahoma"/>
              </a:rPr>
              <a:t>núcleos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familiares.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II.- AREAS</a:t>
            </a:r>
            <a:r>
              <a:rPr dirty="0" sz="1200" spc="-3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INFANTILES.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425450" marR="179070">
              <a:lnSpc>
                <a:spcPct val="100400"/>
              </a:lnSpc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recomienda este servicio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etapas más avanzadas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control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eliminación </a:t>
            </a:r>
            <a:r>
              <a:rPr dirty="0" sz="1200">
                <a:latin typeface="Tahoma"/>
                <a:cs typeface="Tahoma"/>
              </a:rPr>
              <a:t>de los  </a:t>
            </a:r>
            <a:r>
              <a:rPr dirty="0" sz="1200" spc="-5">
                <a:latin typeface="Tahoma"/>
                <a:cs typeface="Tahoma"/>
              </a:rPr>
              <a:t>riesgos asociados </a:t>
            </a:r>
            <a:r>
              <a:rPr dirty="0" sz="1200">
                <a:latin typeface="Tahoma"/>
                <a:cs typeface="Tahoma"/>
              </a:rPr>
              <a:t>a la pandemia.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hoteles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familia que </a:t>
            </a:r>
            <a:r>
              <a:rPr dirty="0" sz="1200">
                <a:latin typeface="Tahoma"/>
                <a:cs typeface="Tahoma"/>
              </a:rPr>
              <a:t>se decida </a:t>
            </a:r>
            <a:r>
              <a:rPr dirty="0" sz="1200" spc="-5">
                <a:latin typeface="Tahoma"/>
                <a:cs typeface="Tahoma"/>
              </a:rPr>
              <a:t>prestar este  servicio,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tendrá que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garantizar: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lvl="1" marL="1144905" indent="-178435">
              <a:lnSpc>
                <a:spcPct val="1000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desinfectantes/secado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accesos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  <a:p>
            <a:pPr lvl="1" marL="1144905" indent="-178435">
              <a:lnSpc>
                <a:spcPct val="1000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Dispensadores de sustancia desinfectante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áreas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servicios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sanitarios.</a:t>
            </a:r>
            <a:endParaRPr sz="1200">
              <a:latin typeface="Tahoma"/>
              <a:cs typeface="Tahoma"/>
            </a:endParaRPr>
          </a:p>
          <a:p>
            <a:pPr lvl="1" marL="1144905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Termómetros de temperatura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distancia.</a:t>
            </a:r>
            <a:endParaRPr sz="1200">
              <a:latin typeface="Tahoma"/>
              <a:cs typeface="Tahoma"/>
            </a:endParaRPr>
          </a:p>
          <a:p>
            <a:pPr lvl="1" marL="1144905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Guantes </a:t>
            </a:r>
            <a:r>
              <a:rPr dirty="0" sz="1200" spc="-5">
                <a:latin typeface="Tahoma"/>
                <a:cs typeface="Tahoma"/>
              </a:rPr>
              <a:t>infantiles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desechables.</a:t>
            </a:r>
            <a:endParaRPr sz="1200">
              <a:latin typeface="Tahoma"/>
              <a:cs typeface="Tahoma"/>
            </a:endParaRPr>
          </a:p>
          <a:p>
            <a:pPr lvl="1" marL="1144905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Mascarillas infantiles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144905" indent="-178435">
              <a:lnSpc>
                <a:spcPct val="1000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Elevar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requisitos de </a:t>
            </a:r>
            <a:r>
              <a:rPr dirty="0" sz="1200">
                <a:latin typeface="Tahoma"/>
                <a:cs typeface="Tahoma"/>
              </a:rPr>
              <a:t>higiene </a:t>
            </a:r>
            <a:r>
              <a:rPr dirty="0" sz="1200" spc="-5">
                <a:latin typeface="Tahoma"/>
                <a:cs typeface="Tahoma"/>
              </a:rPr>
              <a:t>personal de todos los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Preparación del personal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percepción de síntomas </a:t>
            </a:r>
            <a:r>
              <a:rPr dirty="0" sz="1200">
                <a:latin typeface="Tahoma"/>
                <a:cs typeface="Tahoma"/>
              </a:rPr>
              <a:t>y su </a:t>
            </a:r>
            <a:r>
              <a:rPr dirty="0" sz="1200" spc="-5">
                <a:latin typeface="Tahoma"/>
                <a:cs typeface="Tahoma"/>
              </a:rPr>
              <a:t>proceder.</a:t>
            </a:r>
            <a:endParaRPr sz="1200">
              <a:latin typeface="Tahoma"/>
              <a:cs typeface="Tahoma"/>
            </a:endParaRPr>
          </a:p>
          <a:p>
            <a:pPr marL="1144905" marR="182245" indent="-178435">
              <a:lnSpc>
                <a:spcPct val="10080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Uso permanente de guantes y </a:t>
            </a:r>
            <a:r>
              <a:rPr dirty="0" sz="1200" spc="-5">
                <a:latin typeface="Tahoma"/>
                <a:cs typeface="Tahoma"/>
              </a:rPr>
              <a:t>mascarillas </a:t>
            </a:r>
            <a:r>
              <a:rPr dirty="0" sz="1200" spc="-10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el personal, </a:t>
            </a:r>
            <a:r>
              <a:rPr dirty="0" sz="1200" spc="-5">
                <a:latin typeface="Tahoma"/>
                <a:cs typeface="Tahoma"/>
              </a:rPr>
              <a:t>garantizando </a:t>
            </a:r>
            <a:r>
              <a:rPr dirty="0" sz="1200">
                <a:latin typeface="Tahoma"/>
                <a:cs typeface="Tahoma"/>
              </a:rPr>
              <a:t>los  </a:t>
            </a:r>
            <a:r>
              <a:rPr dirty="0" sz="1200" spc="-5">
                <a:latin typeface="Tahoma"/>
                <a:cs typeface="Tahoma"/>
              </a:rPr>
              <a:t>recambios en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tiempo establecido (cada </a:t>
            </a:r>
            <a:r>
              <a:rPr dirty="0" sz="1200">
                <a:latin typeface="Tahoma"/>
                <a:cs typeface="Tahoma"/>
              </a:rPr>
              <a:t>3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horas).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ct val="10000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Reubicación </a:t>
            </a:r>
            <a:r>
              <a:rPr dirty="0" sz="1200" spc="-5">
                <a:latin typeface="Tahoma"/>
                <a:cs typeface="Tahoma"/>
              </a:rPr>
              <a:t>del mobiliario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juegos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distancia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establecida.</a:t>
            </a:r>
            <a:endParaRPr sz="1200">
              <a:latin typeface="Tahoma"/>
              <a:cs typeface="Tahoma"/>
            </a:endParaRPr>
          </a:p>
          <a:p>
            <a:pPr marL="1144905" marR="180975" indent="-178435">
              <a:lnSpc>
                <a:spcPct val="1008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Higienización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frecuente,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mínimo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dos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veces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jornada,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todas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superficies  de </a:t>
            </a:r>
            <a:r>
              <a:rPr dirty="0" sz="1200" spc="-5">
                <a:latin typeface="Tahoma"/>
                <a:cs typeface="Tahoma"/>
              </a:rPr>
              <a:t>contacto </a:t>
            </a:r>
            <a:r>
              <a:rPr dirty="0" sz="1200">
                <a:latin typeface="Tahoma"/>
                <a:cs typeface="Tahoma"/>
              </a:rPr>
              <a:t>(mesas, </a:t>
            </a:r>
            <a:r>
              <a:rPr dirty="0" sz="1200" spc="-5">
                <a:latin typeface="Tahoma"/>
                <a:cs typeface="Tahoma"/>
              </a:rPr>
              <a:t>sillas, </a:t>
            </a:r>
            <a:r>
              <a:rPr dirty="0" sz="1200">
                <a:latin typeface="Tahoma"/>
                <a:cs typeface="Tahoma"/>
              </a:rPr>
              <a:t>puertas,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manillas).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ct val="1000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Minimizar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objetos de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decoración.</a:t>
            </a:r>
            <a:endParaRPr sz="1200">
              <a:latin typeface="Tahoma"/>
              <a:cs typeface="Tahoma"/>
            </a:endParaRPr>
          </a:p>
          <a:p>
            <a:pPr marL="1144905" marR="179070" indent="-178435">
              <a:lnSpc>
                <a:spcPct val="100800"/>
              </a:lnSpc>
              <a:buAutoNum type="alphaLcPeriod"/>
              <a:tabLst>
                <a:tab pos="1145540" algn="l"/>
              </a:tabLst>
            </a:pPr>
            <a:r>
              <a:rPr dirty="0" sz="1200">
                <a:latin typeface="Tahoma"/>
                <a:cs typeface="Tahoma"/>
              </a:rPr>
              <a:t>Higiene 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después de </a:t>
            </a:r>
            <a:r>
              <a:rPr dirty="0" sz="1200" spc="-10">
                <a:latin typeface="Tahoma"/>
                <a:cs typeface="Tahoma"/>
              </a:rPr>
              <a:t>cada </a:t>
            </a: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todos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áreas 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guardería.</a:t>
            </a:r>
            <a:endParaRPr sz="1200">
              <a:latin typeface="Tahoma"/>
              <a:cs typeface="Tahoma"/>
            </a:endParaRPr>
          </a:p>
          <a:p>
            <a:pPr marL="1144905" marR="182245" indent="-178435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Eliminar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servicio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préstamos </a:t>
            </a:r>
            <a:r>
              <a:rPr dirty="0" sz="1200">
                <a:latin typeface="Tahoma"/>
                <a:cs typeface="Tahoma"/>
              </a:rPr>
              <a:t>de libros y </a:t>
            </a:r>
            <a:r>
              <a:rPr dirty="0" sz="1200" spc="-5">
                <a:latin typeface="Tahoma"/>
                <a:cs typeface="Tahoma"/>
              </a:rPr>
              <a:t>juegos </a:t>
            </a:r>
            <a:r>
              <a:rPr dirty="0" sz="1200">
                <a:latin typeface="Tahoma"/>
                <a:cs typeface="Tahoma"/>
              </a:rPr>
              <a:t>que no puedan ser  </a:t>
            </a:r>
            <a:r>
              <a:rPr dirty="0" sz="1200" spc="-5">
                <a:latin typeface="Tahoma"/>
                <a:cs typeface="Tahoma"/>
              </a:rPr>
              <a:t>desinfectados.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ts val="1400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Eliminar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rediseñar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juegos de intercambio en </a:t>
            </a:r>
            <a:r>
              <a:rPr dirty="0" sz="1200">
                <a:latin typeface="Tahoma"/>
                <a:cs typeface="Tahoma"/>
              </a:rPr>
              <a:t>sillas y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mesas.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Eliminar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uso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pinturas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maquillajes en los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juegos.</a:t>
            </a:r>
            <a:endParaRPr sz="1200">
              <a:latin typeface="Tahoma"/>
              <a:cs typeface="Tahoma"/>
            </a:endParaRPr>
          </a:p>
          <a:p>
            <a:pPr marL="1144905" marR="181610" indent="-178435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Diseñar actividades </a:t>
            </a:r>
            <a:r>
              <a:rPr dirty="0" sz="1200">
                <a:latin typeface="Tahoma"/>
                <a:cs typeface="Tahoma"/>
              </a:rPr>
              <a:t>que se </a:t>
            </a:r>
            <a:r>
              <a:rPr dirty="0" sz="1200" spc="-5">
                <a:latin typeface="Tahoma"/>
                <a:cs typeface="Tahoma"/>
              </a:rPr>
              <a:t>ajusten </a:t>
            </a:r>
            <a:r>
              <a:rPr dirty="0" sz="1200">
                <a:latin typeface="Tahoma"/>
                <a:cs typeface="Tahoma"/>
              </a:rPr>
              <a:t>a las normas de </a:t>
            </a:r>
            <a:r>
              <a:rPr dirty="0" sz="1200" spc="-5">
                <a:latin typeface="Tahoma"/>
                <a:cs typeface="Tahoma"/>
              </a:rPr>
              <a:t>seguridad sanitaria  dispuestas, incrementándose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actividades al </a:t>
            </a:r>
            <a:r>
              <a:rPr dirty="0" sz="1200">
                <a:latin typeface="Tahoma"/>
                <a:cs typeface="Tahoma"/>
              </a:rPr>
              <a:t>aire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libre.</a:t>
            </a:r>
            <a:endParaRPr sz="1200">
              <a:latin typeface="Tahoma"/>
              <a:cs typeface="Tahoma"/>
            </a:endParaRPr>
          </a:p>
          <a:p>
            <a:pPr marL="1144905" marR="180975" indent="-178435">
              <a:lnSpc>
                <a:spcPts val="1440"/>
              </a:lnSpc>
              <a:spcBef>
                <a:spcPts val="5"/>
              </a:spcBef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Contarán 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protocolo </a:t>
            </a:r>
            <a:r>
              <a:rPr dirty="0" sz="1200">
                <a:latin typeface="Tahoma"/>
                <a:cs typeface="Tahoma"/>
              </a:rPr>
              <a:t>para el </a:t>
            </a:r>
            <a:r>
              <a:rPr dirty="0" sz="1200" spc="-5">
                <a:latin typeface="Tahoma"/>
                <a:cs typeface="Tahoma"/>
              </a:rPr>
              <a:t>lavado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disfraces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materiales para performances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actuaciones </a:t>
            </a:r>
            <a:r>
              <a:rPr dirty="0" sz="1200">
                <a:latin typeface="Tahoma"/>
                <a:cs typeface="Tahoma"/>
              </a:rPr>
              <a:t>después </a:t>
            </a:r>
            <a:r>
              <a:rPr dirty="0" sz="1200" spc="-5">
                <a:latin typeface="Tahoma"/>
                <a:cs typeface="Tahoma"/>
              </a:rPr>
              <a:t>de su uso.</a:t>
            </a:r>
            <a:endParaRPr sz="1200">
              <a:latin typeface="Tahoma"/>
              <a:cs typeface="Tahoma"/>
            </a:endParaRPr>
          </a:p>
          <a:p>
            <a:pPr marL="1144905" indent="-178435">
              <a:lnSpc>
                <a:spcPts val="1405"/>
              </a:lnSpc>
              <a:buAutoNum type="alphaLcPeriod"/>
              <a:tabLst>
                <a:tab pos="1145540" algn="l"/>
              </a:tabLst>
            </a:pPr>
            <a:r>
              <a:rPr dirty="0" sz="1200" spc="-5">
                <a:latin typeface="Tahoma"/>
                <a:cs typeface="Tahoma"/>
              </a:rPr>
              <a:t>Eliminar cualquier tipo de soporte en papel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similar.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III.-</a:t>
            </a:r>
            <a:r>
              <a:rPr dirty="0" sz="1200" spc="-7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GIMNASIO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425450" marR="5080">
              <a:lnSpc>
                <a:spcPct val="100400"/>
              </a:lnSpc>
            </a:pP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recomienda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apertura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etapas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avanzadas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control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eliminación 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riesgos asociados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pandemia. </a:t>
            </a:r>
            <a:r>
              <a:rPr dirty="0" sz="1200">
                <a:latin typeface="Tahoma"/>
                <a:cs typeface="Tahoma"/>
              </a:rPr>
              <a:t>Si no se puede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distancia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seguridad 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este tipo de instalaciones,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recomienda cerrarlas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temporalmente.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941577"/>
            <a:ext cx="6169660" cy="81191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instalaciones que se autorice </a:t>
            </a:r>
            <a:r>
              <a:rPr dirty="0" sz="1200">
                <a:latin typeface="Tahoma"/>
                <a:cs typeface="Tahoma"/>
              </a:rPr>
              <a:t>abrir </a:t>
            </a:r>
            <a:r>
              <a:rPr dirty="0" sz="1200" spc="-5">
                <a:latin typeface="Tahoma"/>
                <a:cs typeface="Tahoma"/>
              </a:rPr>
              <a:t>este servicio,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tendrá que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garantizar: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marR="18034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Soportes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estimular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cumplimiento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higiénico </a:t>
            </a:r>
            <a:r>
              <a:rPr dirty="0" sz="1200" spc="-5">
                <a:latin typeface="Tahoma"/>
                <a:cs typeface="Tahoma"/>
              </a:rPr>
              <a:t>sanitarias,  lavado de manos con </a:t>
            </a:r>
            <a:r>
              <a:rPr dirty="0" sz="1200">
                <a:latin typeface="Tahoma"/>
                <a:cs typeface="Tahoma"/>
              </a:rPr>
              <a:t>gel </a:t>
            </a:r>
            <a:r>
              <a:rPr dirty="0" sz="1200" spc="-5">
                <a:latin typeface="Tahoma"/>
                <a:cs typeface="Tahoma"/>
              </a:rPr>
              <a:t>alcoholizado antes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después del </a:t>
            </a: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cada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equipo.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Definir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informar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capacidad máxima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explotación.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Señalización de distanciamiento en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área, las duchas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servicios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sanitarios.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del equipamiento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finalizar su </a:t>
            </a:r>
            <a:r>
              <a:rPr dirty="0" sz="1200">
                <a:latin typeface="Tahoma"/>
                <a:cs typeface="Tahoma"/>
              </a:rPr>
              <a:t>uso, </a:t>
            </a:r>
            <a:r>
              <a:rPr dirty="0" sz="1200" spc="-5">
                <a:latin typeface="Tahoma"/>
                <a:cs typeface="Tahoma"/>
              </a:rPr>
              <a:t>por cada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desinfectantes/secado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accesos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Dispensadores de gel desinfectante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Toallitas desinfectante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Cestos con pedal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tapa.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Bolsa para lencería de felpa usada.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grupos empresariales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empresas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brindan este servicio revisarán sus manuales  operacionales para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incorporar: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marL="643255" marR="177165" indent="-181610">
              <a:lnSpc>
                <a:spcPct val="101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Limitar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capacidad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revisar,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caso necesario,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reubicación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equipos  </a:t>
            </a:r>
            <a:r>
              <a:rPr dirty="0" sz="1200">
                <a:latin typeface="Tahoma"/>
                <a:cs typeface="Tahoma"/>
              </a:rPr>
              <a:t>y medios </a:t>
            </a:r>
            <a:r>
              <a:rPr dirty="0" sz="1200" spc="-5">
                <a:latin typeface="Tahoma"/>
                <a:cs typeface="Tahoma"/>
              </a:rPr>
              <a:t>para garantizar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de aislamiento físico (1.5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m).</a:t>
            </a:r>
            <a:endParaRPr sz="1200">
              <a:latin typeface="Tahoma"/>
              <a:cs typeface="Tahoma"/>
            </a:endParaRPr>
          </a:p>
          <a:p>
            <a:pPr marL="643255" marR="17843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 clases colectivas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espacio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seguridad entre participantes  </a:t>
            </a:r>
            <a:r>
              <a:rPr dirty="0" sz="1200">
                <a:latin typeface="Tahoma"/>
                <a:cs typeface="Tahoma"/>
              </a:rPr>
              <a:t>para lo </a:t>
            </a:r>
            <a:r>
              <a:rPr dirty="0" sz="1200" spc="-5">
                <a:latin typeface="Tahoma"/>
                <a:cs typeface="Tahoma"/>
              </a:rPr>
              <a:t>cual se puede marcar las posiciones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suelo.</a:t>
            </a:r>
            <a:endParaRPr sz="1200">
              <a:latin typeface="Tahoma"/>
              <a:cs typeface="Tahoma"/>
            </a:endParaRPr>
          </a:p>
          <a:p>
            <a:pPr marL="643255" marR="17716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Asegurar un </a:t>
            </a:r>
            <a:r>
              <a:rPr dirty="0" sz="1200" spc="-5">
                <a:latin typeface="Tahoma"/>
                <a:cs typeface="Tahoma"/>
              </a:rPr>
              <a:t>periodo </a:t>
            </a:r>
            <a:r>
              <a:rPr dirty="0" sz="1200">
                <a:latin typeface="Tahoma"/>
                <a:cs typeface="Tahoma"/>
              </a:rPr>
              <a:t>sin </a:t>
            </a:r>
            <a:r>
              <a:rPr dirty="0" sz="1200" spc="-5">
                <a:latin typeface="Tahoma"/>
                <a:cs typeface="Tahoma"/>
              </a:rPr>
              <a:t>actividad </a:t>
            </a:r>
            <a:r>
              <a:rPr dirty="0" sz="1200">
                <a:latin typeface="Tahoma"/>
                <a:cs typeface="Tahoma"/>
              </a:rPr>
              <a:t>entre </a:t>
            </a:r>
            <a:r>
              <a:rPr dirty="0" sz="1200" spc="-5">
                <a:latin typeface="Tahoma"/>
                <a:cs typeface="Tahoma"/>
              </a:rPr>
              <a:t>sesiones colectivas </a:t>
            </a:r>
            <a:r>
              <a:rPr dirty="0" sz="1200">
                <a:latin typeface="Tahoma"/>
                <a:cs typeface="Tahoma"/>
              </a:rPr>
              <a:t>para limpiar y  </a:t>
            </a:r>
            <a:r>
              <a:rPr dirty="0" sz="1200" spc="-5">
                <a:latin typeface="Tahoma"/>
                <a:cs typeface="Tahoma"/>
              </a:rPr>
              <a:t>desinfectar.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Entregar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toalla por cliente,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instalaciones de alto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estándar.</a:t>
            </a:r>
            <a:endParaRPr sz="1200">
              <a:latin typeface="Tahoma"/>
              <a:cs typeface="Tahoma"/>
            </a:endParaRPr>
          </a:p>
          <a:p>
            <a:pPr algn="just" marL="643255" marR="18034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Minimizar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dispensadores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agua en el </a:t>
            </a:r>
            <a:r>
              <a:rPr dirty="0" sz="1200" spc="-5">
                <a:latin typeface="Tahoma"/>
                <a:cs typeface="Tahoma"/>
              </a:rPr>
              <a:t>área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prever </a:t>
            </a:r>
            <a:r>
              <a:rPr dirty="0" sz="1200">
                <a:latin typeface="Tahoma"/>
                <a:cs typeface="Tahoma"/>
              </a:rPr>
              <a:t>su  </a:t>
            </a:r>
            <a:r>
              <a:rPr dirty="0" sz="1200" spc="-5">
                <a:latin typeface="Tahoma"/>
                <a:cs typeface="Tahoma"/>
              </a:rPr>
              <a:t>sustitución por </a:t>
            </a:r>
            <a:r>
              <a:rPr dirty="0" sz="1200">
                <a:latin typeface="Tahoma"/>
                <a:cs typeface="Tahoma"/>
              </a:rPr>
              <a:t>agua </a:t>
            </a:r>
            <a:r>
              <a:rPr dirty="0" sz="1200" spc="-5">
                <a:latin typeface="Tahoma"/>
                <a:cs typeface="Tahoma"/>
              </a:rPr>
              <a:t>embotelladas. En 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mantenerlo, diseñar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proceso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higienización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de los accionadores después de cada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Ventilación/aireación </a:t>
            </a:r>
            <a:r>
              <a:rPr dirty="0" sz="1200" spc="-1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área cada dos horas </a:t>
            </a:r>
            <a:r>
              <a:rPr dirty="0" sz="1200">
                <a:latin typeface="Tahoma"/>
                <a:cs typeface="Tahoma"/>
              </a:rPr>
              <a:t>y en </a:t>
            </a:r>
            <a:r>
              <a:rPr dirty="0" sz="1200" spc="-5">
                <a:latin typeface="Tahoma"/>
                <a:cs typeface="Tahoma"/>
              </a:rPr>
              <a:t>momentos de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utilización.</a:t>
            </a:r>
            <a:endParaRPr sz="1200">
              <a:latin typeface="Tahoma"/>
              <a:cs typeface="Tahoma"/>
            </a:endParaRPr>
          </a:p>
          <a:p>
            <a:pPr marL="643255" marR="17716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Estimular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auto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después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uso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cada  </a:t>
            </a:r>
            <a:r>
              <a:rPr dirty="0" sz="1200">
                <a:latin typeface="Tahoma"/>
                <a:cs typeface="Tahoma"/>
              </a:rPr>
              <a:t>equipo </a:t>
            </a:r>
            <a:r>
              <a:rPr dirty="0" sz="1200" spc="-5">
                <a:latin typeface="Tahoma"/>
                <a:cs typeface="Tahoma"/>
              </a:rPr>
              <a:t>disponiendo toallas desinfectantes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diferentes zonas de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sala.</a:t>
            </a:r>
            <a:endParaRPr sz="1200">
              <a:latin typeface="Tahoma"/>
              <a:cs typeface="Tahoma"/>
            </a:endParaRPr>
          </a:p>
          <a:p>
            <a:pPr algn="just" marL="643255" marR="178435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Mayor seguridad </a:t>
            </a:r>
            <a:r>
              <a:rPr dirty="0" sz="1200">
                <a:latin typeface="Tahoma"/>
                <a:cs typeface="Tahoma"/>
              </a:rPr>
              <a:t>en la </a:t>
            </a:r>
            <a:r>
              <a:rPr dirty="0" sz="1200" spc="-5">
                <a:latin typeface="Tahoma"/>
                <a:cs typeface="Tahoma"/>
              </a:rPr>
              <a:t>manipulación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lencería usada, establecer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recogida 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lencería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una bolsa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cual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entregará sellada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identificada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área de  lavandería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finalizar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jornada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diaria.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39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Higiene  y  </a:t>
            </a:r>
            <a:r>
              <a:rPr dirty="0" sz="1200" spc="-5">
                <a:latin typeface="Tahoma"/>
                <a:cs typeface="Tahoma"/>
              </a:rPr>
              <a:t>desinfección   profunda  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equipos  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superficies  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endParaRPr sz="1200">
              <a:latin typeface="Tahoma"/>
              <a:cs typeface="Tahoma"/>
            </a:endParaRPr>
          </a:p>
          <a:p>
            <a:pPr marL="643255" marR="17589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diariamente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finalizar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jornada, incluyendo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equipos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TV, audio,</a:t>
            </a:r>
            <a:r>
              <a:rPr dirty="0" sz="1200" spc="-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mandos 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IV.- MASAJE. Individual/En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parejas: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941577"/>
            <a:ext cx="6169025" cy="793623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>
                <a:latin typeface="Tahoma"/>
                <a:cs typeface="Tahoma"/>
              </a:rPr>
              <a:t>No se </a:t>
            </a:r>
            <a:r>
              <a:rPr dirty="0" sz="1200" spc="-5">
                <a:latin typeface="Tahoma"/>
                <a:cs typeface="Tahoma"/>
              </a:rPr>
              <a:t>recomienda </a:t>
            </a:r>
            <a:r>
              <a:rPr dirty="0" sz="1200" spc="-10">
                <a:latin typeface="Tahoma"/>
                <a:cs typeface="Tahoma"/>
              </a:rPr>
              <a:t>hasta </a:t>
            </a:r>
            <a:r>
              <a:rPr dirty="0" sz="1200" spc="-5">
                <a:latin typeface="Tahoma"/>
                <a:cs typeface="Tahoma"/>
              </a:rPr>
              <a:t>atapas más avanzadas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control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eliminación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riesgos  asociados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pandemia.</a:t>
            </a:r>
            <a:endParaRPr sz="1200">
              <a:latin typeface="Tahoma"/>
              <a:cs typeface="Tahoma"/>
            </a:endParaRPr>
          </a:p>
          <a:p>
            <a:pPr marL="283845" marR="3447415" indent="-271780">
              <a:lnSpc>
                <a:spcPts val="2900"/>
              </a:lnSpc>
              <a:spcBef>
                <a:spcPts val="325"/>
              </a:spcBef>
            </a:pPr>
            <a:r>
              <a:rPr dirty="0" sz="1200" spc="-5">
                <a:latin typeface="Tahoma"/>
                <a:cs typeface="Tahoma"/>
              </a:rPr>
              <a:t>Para su explotación, se debe garantizar: </a:t>
            </a:r>
            <a:r>
              <a:rPr dirty="0" sz="1200" spc="-5">
                <a:latin typeface="Tahoma"/>
                <a:cs typeface="Tahoma"/>
              </a:rPr>
              <a:t> 1.-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10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desinfectantes/secado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accesos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Dispensadores de sustancia desinfectante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áreas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servicios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sanitarios.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Dispensador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toallitas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marR="17907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Definición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capacidad </a:t>
            </a:r>
            <a:r>
              <a:rPr dirty="0" sz="1200">
                <a:latin typeface="Tahoma"/>
                <a:cs typeface="Tahoma"/>
              </a:rPr>
              <a:t>de uso, </a:t>
            </a:r>
            <a:r>
              <a:rPr dirty="0" sz="1200" spc="-5">
                <a:latin typeface="Tahoma"/>
                <a:cs typeface="Tahoma"/>
              </a:rPr>
              <a:t>garantizando </a:t>
            </a:r>
            <a:r>
              <a:rPr dirty="0" sz="1200">
                <a:latin typeface="Tahoma"/>
                <a:cs typeface="Tahoma"/>
              </a:rPr>
              <a:t>el distanciamiento </a:t>
            </a:r>
            <a:r>
              <a:rPr dirty="0" sz="1200" spc="-5">
                <a:latin typeface="Tahoma"/>
                <a:cs typeface="Tahoma"/>
              </a:rPr>
              <a:t>físico  establecido.</a:t>
            </a:r>
            <a:endParaRPr sz="1200">
              <a:latin typeface="Tahoma"/>
              <a:cs typeface="Tahoma"/>
            </a:endParaRPr>
          </a:p>
          <a:p>
            <a:pPr marL="643255" marR="17462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diaria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superficies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contacto, previo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cada  </a:t>
            </a:r>
            <a:r>
              <a:rPr dirty="0" sz="1200">
                <a:latin typeface="Tahoma"/>
                <a:cs typeface="Tahoma"/>
              </a:rPr>
              <a:t>sesión </a:t>
            </a:r>
            <a:r>
              <a:rPr dirty="0" sz="1200" spc="-5">
                <a:latin typeface="Tahoma"/>
                <a:cs typeface="Tahoma"/>
              </a:rPr>
              <a:t>de masajes </a:t>
            </a:r>
            <a:r>
              <a:rPr dirty="0" sz="1200">
                <a:latin typeface="Tahoma"/>
                <a:cs typeface="Tahoma"/>
              </a:rPr>
              <a:t>y al </a:t>
            </a:r>
            <a:r>
              <a:rPr dirty="0" sz="1200" spc="-5">
                <a:latin typeface="Tahoma"/>
                <a:cs typeface="Tahoma"/>
              </a:rPr>
              <a:t>finalizar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jornada 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trabajo.</a:t>
            </a:r>
            <a:endParaRPr sz="1200">
              <a:latin typeface="Tahoma"/>
              <a:cs typeface="Tahoma"/>
            </a:endParaRPr>
          </a:p>
          <a:p>
            <a:pPr marL="643255" marR="17526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nasobuco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mascarilla desechable por </a:t>
            </a:r>
            <a:r>
              <a:rPr dirty="0" sz="1200">
                <a:latin typeface="Tahoma"/>
                <a:cs typeface="Tahoma"/>
              </a:rPr>
              <a:t>el personal, </a:t>
            </a:r>
            <a:r>
              <a:rPr dirty="0" sz="1200" spc="-5">
                <a:latin typeface="Tahoma"/>
                <a:cs typeface="Tahoma"/>
              </a:rPr>
              <a:t>garantizando </a:t>
            </a:r>
            <a:r>
              <a:rPr dirty="0" sz="1200">
                <a:latin typeface="Tahoma"/>
                <a:cs typeface="Tahoma"/>
              </a:rPr>
              <a:t>el  </a:t>
            </a:r>
            <a:r>
              <a:rPr dirty="0" sz="1200" spc="-5">
                <a:latin typeface="Tahoma"/>
                <a:cs typeface="Tahoma"/>
              </a:rPr>
              <a:t>cambio cada </a:t>
            </a:r>
            <a:r>
              <a:rPr dirty="0" sz="1200">
                <a:latin typeface="Tahoma"/>
                <a:cs typeface="Tahoma"/>
              </a:rPr>
              <a:t>3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horas.</a:t>
            </a:r>
            <a:endParaRPr sz="1200">
              <a:latin typeface="Tahoma"/>
              <a:cs typeface="Tahoma"/>
            </a:endParaRPr>
          </a:p>
          <a:p>
            <a:pPr marL="643255" marR="17907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Higiene </a:t>
            </a:r>
            <a:r>
              <a:rPr dirty="0" sz="1200" spc="-5">
                <a:latin typeface="Tahoma"/>
                <a:cs typeface="Tahoma"/>
              </a:rPr>
              <a:t>profunda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 spc="-10">
                <a:latin typeface="Tahoma"/>
                <a:cs typeface="Tahoma"/>
              </a:rPr>
              <a:t>manos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antebrazo previo </a:t>
            </a:r>
            <a:r>
              <a:rPr dirty="0" sz="1200">
                <a:latin typeface="Tahoma"/>
                <a:cs typeface="Tahoma"/>
              </a:rPr>
              <a:t>y al </a:t>
            </a:r>
            <a:r>
              <a:rPr dirty="0" sz="1200" spc="-5">
                <a:latin typeface="Tahoma"/>
                <a:cs typeface="Tahoma"/>
              </a:rPr>
              <a:t>finalizar  cada sesión 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masajes.</a:t>
            </a:r>
            <a:endParaRPr sz="1200">
              <a:latin typeface="Tahoma"/>
              <a:cs typeface="Tahoma"/>
            </a:endParaRPr>
          </a:p>
          <a:p>
            <a:pPr marL="643255" marR="175260" indent="-181610">
              <a:lnSpc>
                <a:spcPts val="145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Ubicación y </a:t>
            </a:r>
            <a:r>
              <a:rPr dirty="0" sz="1200" spc="-5">
                <a:latin typeface="Tahoma"/>
                <a:cs typeface="Tahoma"/>
              </a:rPr>
              <a:t>traslado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lencería usada </a:t>
            </a:r>
            <a:r>
              <a:rPr dirty="0" sz="1200">
                <a:latin typeface="Tahoma"/>
                <a:cs typeface="Tahoma"/>
              </a:rPr>
              <a:t>al local de </a:t>
            </a:r>
            <a:r>
              <a:rPr dirty="0" sz="1200" spc="-5">
                <a:latin typeface="Tahoma"/>
                <a:cs typeface="Tahoma"/>
              </a:rPr>
              <a:t>lavandería </a:t>
            </a:r>
            <a:r>
              <a:rPr dirty="0" sz="1200" spc="5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bolsas  cerradas.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V.- SAUNA </a:t>
            </a:r>
            <a:r>
              <a:rPr dirty="0" sz="1200" b="1">
                <a:latin typeface="Tahoma"/>
                <a:cs typeface="Tahoma"/>
              </a:rPr>
              <a:t>/ </a:t>
            </a:r>
            <a:r>
              <a:rPr dirty="0" sz="1200" spc="-5" b="1">
                <a:latin typeface="Tahoma"/>
                <a:cs typeface="Tahoma"/>
              </a:rPr>
              <a:t>BAÑO DE</a:t>
            </a:r>
            <a:r>
              <a:rPr dirty="0" sz="1200" spc="-4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VAPOR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2700" marR="175260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No se </a:t>
            </a:r>
            <a:r>
              <a:rPr dirty="0" sz="1200" spc="-5">
                <a:latin typeface="Tahoma"/>
                <a:cs typeface="Tahoma"/>
              </a:rPr>
              <a:t>recomienda </a:t>
            </a:r>
            <a:r>
              <a:rPr dirty="0" sz="1200">
                <a:latin typeface="Tahoma"/>
                <a:cs typeface="Tahoma"/>
              </a:rPr>
              <a:t>su </a:t>
            </a:r>
            <a:r>
              <a:rPr dirty="0" sz="1200" spc="-5">
                <a:latin typeface="Tahoma"/>
                <a:cs typeface="Tahoma"/>
              </a:rPr>
              <a:t>explotación hasta etapas </a:t>
            </a:r>
            <a:r>
              <a:rPr dirty="0" sz="1200">
                <a:latin typeface="Tahoma"/>
                <a:cs typeface="Tahoma"/>
              </a:rPr>
              <a:t>más </a:t>
            </a:r>
            <a:r>
              <a:rPr dirty="0" sz="1200" spc="-5">
                <a:latin typeface="Tahoma"/>
                <a:cs typeface="Tahoma"/>
              </a:rPr>
              <a:t>avanzadas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control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eliminación 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riesgos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asociados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pandemia.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autorice,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ofertarán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servicios  </a:t>
            </a:r>
            <a:r>
              <a:rPr dirty="0" sz="1200">
                <a:latin typeface="Tahoma"/>
                <a:cs typeface="Tahoma"/>
              </a:rPr>
              <a:t>sin o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un mínimo de </a:t>
            </a:r>
            <a:r>
              <a:rPr dirty="0" sz="1200" spc="-5">
                <a:latin typeface="Tahoma"/>
                <a:cs typeface="Tahoma"/>
              </a:rPr>
              <a:t>contacto físico </a:t>
            </a:r>
            <a:r>
              <a:rPr dirty="0" sz="1200">
                <a:latin typeface="Tahoma"/>
                <a:cs typeface="Tahoma"/>
              </a:rPr>
              <a:t>y siempre y </a:t>
            </a:r>
            <a:r>
              <a:rPr dirty="0" sz="1200" spc="-5">
                <a:latin typeface="Tahoma"/>
                <a:cs typeface="Tahoma"/>
              </a:rPr>
              <a:t>cuando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cuente con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esterilización apropiados </a:t>
            </a:r>
            <a:r>
              <a:rPr dirty="0" sz="1200">
                <a:latin typeface="Tahoma"/>
                <a:cs typeface="Tahoma"/>
              </a:rPr>
              <a:t>y en </a:t>
            </a:r>
            <a:r>
              <a:rPr dirty="0" sz="1200" spc="-5">
                <a:latin typeface="Tahoma"/>
                <a:cs typeface="Tahoma"/>
              </a:rPr>
              <a:t>perfecto estado 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funcionamiento.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desinfectantes/secado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accesos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Dispensadores de sustancia desinfectante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áreas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servicios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sanitarios.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Dispensador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toallitas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643255" marR="17907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Definición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capacidad </a:t>
            </a:r>
            <a:r>
              <a:rPr dirty="0" sz="1200">
                <a:latin typeface="Tahoma"/>
                <a:cs typeface="Tahoma"/>
              </a:rPr>
              <a:t>de uso, </a:t>
            </a:r>
            <a:r>
              <a:rPr dirty="0" sz="1200" spc="-5">
                <a:latin typeface="Tahoma"/>
                <a:cs typeface="Tahoma"/>
              </a:rPr>
              <a:t>garantizando </a:t>
            </a:r>
            <a:r>
              <a:rPr dirty="0" sz="1200">
                <a:latin typeface="Tahoma"/>
                <a:cs typeface="Tahoma"/>
              </a:rPr>
              <a:t>el distanciamiento </a:t>
            </a:r>
            <a:r>
              <a:rPr dirty="0" sz="1200" spc="-5">
                <a:latin typeface="Tahoma"/>
                <a:cs typeface="Tahoma"/>
              </a:rPr>
              <a:t>físico  establecido </a:t>
            </a:r>
            <a:r>
              <a:rPr dirty="0" sz="1200">
                <a:latin typeface="Tahoma"/>
                <a:cs typeface="Tahoma"/>
              </a:rPr>
              <a:t>(1.5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metros).</a:t>
            </a:r>
            <a:endParaRPr sz="1200">
              <a:latin typeface="Tahoma"/>
              <a:cs typeface="Tahoma"/>
            </a:endParaRPr>
          </a:p>
          <a:p>
            <a:pPr marL="643255" marR="17843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diaria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superficies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contacto, previo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cada  </a:t>
            </a:r>
            <a:r>
              <a:rPr dirty="0" sz="1200">
                <a:latin typeface="Tahoma"/>
                <a:cs typeface="Tahoma"/>
              </a:rPr>
              <a:t>sesión y </a:t>
            </a:r>
            <a:r>
              <a:rPr dirty="0" sz="1200" spc="-5">
                <a:latin typeface="Tahoma"/>
                <a:cs typeface="Tahoma"/>
              </a:rPr>
              <a:t>al finalizar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jornada 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1595" cy="8510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34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571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056640" marR="8255" indent="-181610">
              <a:lnSpc>
                <a:spcPts val="1450"/>
              </a:lnSpc>
              <a:spcBef>
                <a:spcPts val="45"/>
              </a:spcBef>
              <a:buAutoNum type="alphaLcPeriod" startAt="3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nasobuco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mascarilla desechable por </a:t>
            </a:r>
            <a:r>
              <a:rPr dirty="0" sz="1200">
                <a:latin typeface="Tahoma"/>
                <a:cs typeface="Tahoma"/>
              </a:rPr>
              <a:t>el personal en </a:t>
            </a:r>
            <a:r>
              <a:rPr dirty="0" sz="1200" spc="-10">
                <a:latin typeface="Tahoma"/>
                <a:cs typeface="Tahoma"/>
              </a:rPr>
              <a:t>zona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riesgo,  garantizando el cambio cada </a:t>
            </a:r>
            <a:r>
              <a:rPr dirty="0" sz="1200">
                <a:latin typeface="Tahoma"/>
                <a:cs typeface="Tahoma"/>
              </a:rPr>
              <a:t>3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horas.</a:t>
            </a:r>
            <a:endParaRPr sz="1200">
              <a:latin typeface="Tahoma"/>
              <a:cs typeface="Tahoma"/>
            </a:endParaRPr>
          </a:p>
          <a:p>
            <a:pPr marL="1056640" marR="7620" indent="-181610">
              <a:lnSpc>
                <a:spcPts val="1440"/>
              </a:lnSpc>
              <a:spcBef>
                <a:spcPts val="5"/>
              </a:spcBef>
              <a:buAutoNum type="alphaLcPeriod" startAt="3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Ubicación y </a:t>
            </a:r>
            <a:r>
              <a:rPr dirty="0" sz="1200" spc="-5">
                <a:latin typeface="Tahoma"/>
                <a:cs typeface="Tahoma"/>
              </a:rPr>
              <a:t>traslado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lencería usada </a:t>
            </a:r>
            <a:r>
              <a:rPr dirty="0" sz="1200">
                <a:latin typeface="Tahoma"/>
                <a:cs typeface="Tahoma"/>
              </a:rPr>
              <a:t>al local de </a:t>
            </a:r>
            <a:r>
              <a:rPr dirty="0" sz="1200" spc="-5">
                <a:latin typeface="Tahoma"/>
                <a:cs typeface="Tahoma"/>
              </a:rPr>
              <a:t>lavandería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bolsas  cerradas.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ahoma"/>
                <a:cs typeface="Tahoma"/>
              </a:rPr>
              <a:t>VI.- SPA </a:t>
            </a:r>
            <a:r>
              <a:rPr dirty="0" sz="1200" b="1">
                <a:latin typeface="Tahoma"/>
                <a:cs typeface="Tahoma"/>
              </a:rPr>
              <a:t>/ </a:t>
            </a:r>
            <a:r>
              <a:rPr dirty="0" sz="1200" spc="-5" b="1">
                <a:latin typeface="Tahoma"/>
                <a:cs typeface="Tahoma"/>
              </a:rPr>
              <a:t>SALON DE BELLEZA/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PELUQUERIA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425450" marR="5080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No se </a:t>
            </a:r>
            <a:r>
              <a:rPr dirty="0" sz="1200" spc="-5">
                <a:latin typeface="Tahoma"/>
                <a:cs typeface="Tahoma"/>
              </a:rPr>
              <a:t>recomienda </a:t>
            </a:r>
            <a:r>
              <a:rPr dirty="0" sz="1200">
                <a:latin typeface="Tahoma"/>
                <a:cs typeface="Tahoma"/>
              </a:rPr>
              <a:t>su </a:t>
            </a:r>
            <a:r>
              <a:rPr dirty="0" sz="1200" spc="-5">
                <a:latin typeface="Tahoma"/>
                <a:cs typeface="Tahoma"/>
              </a:rPr>
              <a:t>explotación hasta etapas </a:t>
            </a:r>
            <a:r>
              <a:rPr dirty="0" sz="1200">
                <a:latin typeface="Tahoma"/>
                <a:cs typeface="Tahoma"/>
              </a:rPr>
              <a:t>más </a:t>
            </a:r>
            <a:r>
              <a:rPr dirty="0" sz="1200" spc="-5">
                <a:latin typeface="Tahoma"/>
                <a:cs typeface="Tahoma"/>
              </a:rPr>
              <a:t>avanzadas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control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eliminación 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riesgos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asociados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pandemia.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autorice,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ofertarán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servicios  </a:t>
            </a:r>
            <a:r>
              <a:rPr dirty="0" sz="1200">
                <a:latin typeface="Tahoma"/>
                <a:cs typeface="Tahoma"/>
              </a:rPr>
              <a:t>sin o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un mínimo de </a:t>
            </a:r>
            <a:r>
              <a:rPr dirty="0" sz="1200" spc="-5">
                <a:latin typeface="Tahoma"/>
                <a:cs typeface="Tahoma"/>
              </a:rPr>
              <a:t>contacto físico </a:t>
            </a:r>
            <a:r>
              <a:rPr dirty="0" sz="1200">
                <a:latin typeface="Tahoma"/>
                <a:cs typeface="Tahoma"/>
              </a:rPr>
              <a:t>y siempre y </a:t>
            </a:r>
            <a:r>
              <a:rPr dirty="0" sz="1200" spc="-5">
                <a:latin typeface="Tahoma"/>
                <a:cs typeface="Tahoma"/>
              </a:rPr>
              <a:t>cuando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cuente con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esterilización apropiados </a:t>
            </a:r>
            <a:r>
              <a:rPr dirty="0" sz="1200">
                <a:latin typeface="Tahoma"/>
                <a:cs typeface="Tahoma"/>
              </a:rPr>
              <a:t>y en </a:t>
            </a:r>
            <a:r>
              <a:rPr dirty="0" sz="1200" spc="-10">
                <a:latin typeface="Tahoma"/>
                <a:cs typeface="Tahoma"/>
              </a:rPr>
              <a:t>perfecto </a:t>
            </a:r>
            <a:r>
              <a:rPr dirty="0" sz="1200" spc="-5">
                <a:latin typeface="Tahoma"/>
                <a:cs typeface="Tahoma"/>
              </a:rPr>
              <a:t>estado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funcionamiento. Para su  explotación,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debe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garantizar: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1056640" indent="-181610">
              <a:lnSpc>
                <a:spcPct val="1000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desinfectantes/secado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accesos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Dispensadores de sustancia desinfectante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áreas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servicios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sanitarios.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Dispensador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toallitas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056640" marR="5715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Definición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capacidad </a:t>
            </a:r>
            <a:r>
              <a:rPr dirty="0" sz="1200">
                <a:latin typeface="Tahoma"/>
                <a:cs typeface="Tahoma"/>
              </a:rPr>
              <a:t>de uso, </a:t>
            </a:r>
            <a:r>
              <a:rPr dirty="0" sz="1200" spc="-5">
                <a:latin typeface="Tahoma"/>
                <a:cs typeface="Tahoma"/>
              </a:rPr>
              <a:t>garantizando </a:t>
            </a:r>
            <a:r>
              <a:rPr dirty="0" sz="1200">
                <a:latin typeface="Tahoma"/>
                <a:cs typeface="Tahoma"/>
              </a:rPr>
              <a:t>el distanciamiento </a:t>
            </a:r>
            <a:r>
              <a:rPr dirty="0" sz="1200" spc="-5">
                <a:latin typeface="Tahoma"/>
                <a:cs typeface="Tahoma"/>
              </a:rPr>
              <a:t>físico  establecido </a:t>
            </a:r>
            <a:r>
              <a:rPr dirty="0" sz="1200">
                <a:latin typeface="Tahoma"/>
                <a:cs typeface="Tahoma"/>
              </a:rPr>
              <a:t>(1.5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metros).</a:t>
            </a:r>
            <a:endParaRPr sz="1200">
              <a:latin typeface="Tahoma"/>
              <a:cs typeface="Tahoma"/>
            </a:endParaRPr>
          </a:p>
          <a:p>
            <a:pPr algn="just" marL="1056640" marR="6985" indent="-181610">
              <a:lnSpc>
                <a:spcPct val="100499"/>
              </a:lnSpc>
              <a:spcBef>
                <a:spcPts val="5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diaria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>
                <a:latin typeface="Tahoma"/>
                <a:cs typeface="Tahoma"/>
              </a:rPr>
              <a:t>superficies de </a:t>
            </a:r>
            <a:r>
              <a:rPr dirty="0" sz="1200" spc="-5">
                <a:latin typeface="Tahoma"/>
                <a:cs typeface="Tahoma"/>
              </a:rPr>
              <a:t>contacto, previo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apertura,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una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vez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durante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horario</a:t>
            </a:r>
            <a:r>
              <a:rPr dirty="0" sz="1200" spc="-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finalizar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jornada 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trabajo.</a:t>
            </a:r>
            <a:endParaRPr sz="1200">
              <a:latin typeface="Tahoma"/>
              <a:cs typeface="Tahoma"/>
            </a:endParaRPr>
          </a:p>
          <a:p>
            <a:pPr marL="1056640" marR="571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nasobuco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mascarilla desechable por </a:t>
            </a:r>
            <a:r>
              <a:rPr dirty="0" sz="1200">
                <a:latin typeface="Tahoma"/>
                <a:cs typeface="Tahoma"/>
              </a:rPr>
              <a:t>el personal, </a:t>
            </a:r>
            <a:r>
              <a:rPr dirty="0" sz="1200" spc="-5">
                <a:latin typeface="Tahoma"/>
                <a:cs typeface="Tahoma"/>
              </a:rPr>
              <a:t>garantizando </a:t>
            </a:r>
            <a:r>
              <a:rPr dirty="0" sz="1200">
                <a:latin typeface="Tahoma"/>
                <a:cs typeface="Tahoma"/>
              </a:rPr>
              <a:t>el  </a:t>
            </a:r>
            <a:r>
              <a:rPr dirty="0" sz="1200" spc="-5">
                <a:latin typeface="Tahoma"/>
                <a:cs typeface="Tahoma"/>
              </a:rPr>
              <a:t>cambio cada </a:t>
            </a:r>
            <a:r>
              <a:rPr dirty="0" sz="1200">
                <a:latin typeface="Tahoma"/>
                <a:cs typeface="Tahoma"/>
              </a:rPr>
              <a:t>3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horas.</a:t>
            </a:r>
            <a:endParaRPr sz="1200">
              <a:latin typeface="Tahoma"/>
              <a:cs typeface="Tahoma"/>
            </a:endParaRPr>
          </a:p>
          <a:p>
            <a:pPr marL="1056640" marR="762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Higiene </a:t>
            </a:r>
            <a:r>
              <a:rPr dirty="0" sz="1200" spc="-5">
                <a:latin typeface="Tahoma"/>
                <a:cs typeface="Tahoma"/>
              </a:rPr>
              <a:t>profunda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frecuente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manos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antebrazo (antes </a:t>
            </a:r>
            <a:r>
              <a:rPr dirty="0" sz="1200">
                <a:latin typeface="Tahoma"/>
                <a:cs typeface="Tahoma"/>
              </a:rPr>
              <a:t>y  después </a:t>
            </a:r>
            <a:r>
              <a:rPr dirty="0" sz="1200" spc="-5">
                <a:latin typeface="Tahoma"/>
                <a:cs typeface="Tahoma"/>
              </a:rPr>
              <a:t>de cada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servicio).</a:t>
            </a:r>
            <a:endParaRPr sz="1200">
              <a:latin typeface="Tahoma"/>
              <a:cs typeface="Tahoma"/>
            </a:endParaRPr>
          </a:p>
          <a:p>
            <a:pPr marL="1056640" marR="762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Ubicación y </a:t>
            </a:r>
            <a:r>
              <a:rPr dirty="0" sz="1200" spc="-5">
                <a:latin typeface="Tahoma"/>
                <a:cs typeface="Tahoma"/>
              </a:rPr>
              <a:t>traslado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lencería usada </a:t>
            </a:r>
            <a:r>
              <a:rPr dirty="0" sz="1200">
                <a:latin typeface="Tahoma"/>
                <a:cs typeface="Tahoma"/>
              </a:rPr>
              <a:t>al local de </a:t>
            </a:r>
            <a:r>
              <a:rPr dirty="0" sz="1200" spc="-5">
                <a:latin typeface="Tahoma"/>
                <a:cs typeface="Tahoma"/>
              </a:rPr>
              <a:t>lavandería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bolsas  cerradas.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VII.- ACTUACIONES </a:t>
            </a:r>
            <a:r>
              <a:rPr dirty="0" sz="1200" b="1">
                <a:latin typeface="Tahoma"/>
                <a:cs typeface="Tahoma"/>
              </a:rPr>
              <a:t>Y</a:t>
            </a:r>
            <a:r>
              <a:rPr dirty="0" sz="1200" spc="-4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SHOWS: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056640" indent="-181610">
              <a:lnSpc>
                <a:spcPct val="1000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Seleccionar las áreas, potenciando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abiertas </a:t>
            </a:r>
            <a:r>
              <a:rPr dirty="0" sz="1200">
                <a:latin typeface="Tahoma"/>
                <a:cs typeface="Tahoma"/>
              </a:rPr>
              <a:t>y al </a:t>
            </a:r>
            <a:r>
              <a:rPr dirty="0" sz="1200" spc="-5">
                <a:latin typeface="Tahoma"/>
                <a:cs typeface="Tahoma"/>
              </a:rPr>
              <a:t>aire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libre.</a:t>
            </a:r>
            <a:endParaRPr sz="1200">
              <a:latin typeface="Tahoma"/>
              <a:cs typeface="Tahoma"/>
            </a:endParaRPr>
          </a:p>
          <a:p>
            <a:pPr marL="1056640" marR="889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Definir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10">
                <a:latin typeface="Tahoma"/>
                <a:cs typeface="Tahoma"/>
              </a:rPr>
              <a:t>dar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conocer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capacidad máxima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manera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se  </a:t>
            </a:r>
            <a:r>
              <a:rPr dirty="0" sz="1200">
                <a:latin typeface="Tahoma"/>
                <a:cs typeface="Tahoma"/>
              </a:rPr>
              <a:t>garantice el </a:t>
            </a:r>
            <a:r>
              <a:rPr dirty="0" sz="1200" spc="-5">
                <a:latin typeface="Tahoma"/>
                <a:cs typeface="Tahoma"/>
              </a:rPr>
              <a:t>distanciamiento establecido de </a:t>
            </a:r>
            <a:r>
              <a:rPr dirty="0" sz="1200">
                <a:latin typeface="Tahoma"/>
                <a:cs typeface="Tahoma"/>
              </a:rPr>
              <a:t>1.5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metros.</a:t>
            </a:r>
            <a:endParaRPr sz="1200">
              <a:latin typeface="Tahoma"/>
              <a:cs typeface="Tahoma"/>
            </a:endParaRPr>
          </a:p>
          <a:p>
            <a:pPr marL="1056640" marR="889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Definir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protocolo </a:t>
            </a:r>
            <a:r>
              <a:rPr dirty="0" sz="1200">
                <a:latin typeface="Tahoma"/>
                <a:cs typeface="Tahoma"/>
              </a:rPr>
              <a:t>para el </a:t>
            </a:r>
            <a:r>
              <a:rPr dirty="0" sz="1200" spc="-5">
                <a:latin typeface="Tahoma"/>
                <a:cs typeface="Tahoma"/>
              </a:rPr>
              <a:t>lavado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disfraces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materiales 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performances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actuaciones después de su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Delimitar distancia de seguridad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actuaciones.</a:t>
            </a:r>
            <a:endParaRPr sz="1200">
              <a:latin typeface="Tahoma"/>
              <a:cs typeface="Tahoma"/>
            </a:endParaRPr>
          </a:p>
          <a:p>
            <a:pPr marL="1056640" marR="762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Evitar </a:t>
            </a:r>
            <a:r>
              <a:rPr dirty="0" sz="1200">
                <a:latin typeface="Tahoma"/>
                <a:cs typeface="Tahoma"/>
              </a:rPr>
              <a:t>el uso </a:t>
            </a:r>
            <a:r>
              <a:rPr dirty="0" sz="1200" spc="-5">
                <a:latin typeface="Tahoma"/>
                <a:cs typeface="Tahoma"/>
              </a:rPr>
              <a:t>compartido </a:t>
            </a:r>
            <a:r>
              <a:rPr dirty="0" sz="1200">
                <a:latin typeface="Tahoma"/>
                <a:cs typeface="Tahoma"/>
              </a:rPr>
              <a:t>de un </a:t>
            </a:r>
            <a:r>
              <a:rPr dirty="0" sz="1200" spc="-5">
                <a:latin typeface="Tahoma"/>
                <a:cs typeface="Tahoma"/>
              </a:rPr>
              <a:t>micrófono, garantizar </a:t>
            </a:r>
            <a:r>
              <a:rPr dirty="0" sz="1200">
                <a:latin typeface="Tahoma"/>
                <a:cs typeface="Tahoma"/>
              </a:rPr>
              <a:t>el uso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tapacete  desechable.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VIII.-</a:t>
            </a:r>
            <a:r>
              <a:rPr dirty="0" sz="1200" spc="-5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CAMERINO: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35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941577"/>
            <a:ext cx="5998845" cy="7936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3255" indent="-18161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Delimitar distanciamiento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físico.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Dispensador con gel hidroalcohólico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material para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disfraces </a:t>
            </a:r>
            <a:r>
              <a:rPr dirty="0" sz="1200">
                <a:latin typeface="Tahoma"/>
                <a:cs typeface="Tahoma"/>
              </a:rPr>
              <a:t>y demás utensilios </a:t>
            </a:r>
            <a:r>
              <a:rPr dirty="0" sz="1200" spc="-5">
                <a:latin typeface="Tahoma"/>
                <a:cs typeface="Tahoma"/>
              </a:rPr>
              <a:t>como el </a:t>
            </a:r>
            <a:r>
              <a:rPr dirty="0" sz="1200">
                <a:latin typeface="Tahoma"/>
                <a:cs typeface="Tahoma"/>
              </a:rPr>
              <a:t>maquillaje </a:t>
            </a:r>
            <a:r>
              <a:rPr dirty="0" sz="1200" spc="-5">
                <a:latin typeface="Tahoma"/>
                <a:cs typeface="Tahoma"/>
              </a:rPr>
              <a:t>serán de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personal.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IX.-</a:t>
            </a:r>
            <a:r>
              <a:rPr dirty="0" sz="1200" spc="-7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DISCOTECAS: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está prevista </a:t>
            </a:r>
            <a:r>
              <a:rPr dirty="0" sz="1200">
                <a:latin typeface="Tahoma"/>
                <a:cs typeface="Tahoma"/>
              </a:rPr>
              <a:t>su </a:t>
            </a:r>
            <a:r>
              <a:rPr dirty="0" sz="1200" spc="-5">
                <a:latin typeface="Tahoma"/>
                <a:cs typeface="Tahoma"/>
              </a:rPr>
              <a:t>explotación hasta etapas </a:t>
            </a:r>
            <a:r>
              <a:rPr dirty="0" sz="1200">
                <a:latin typeface="Tahoma"/>
                <a:cs typeface="Tahoma"/>
              </a:rPr>
              <a:t>más </a:t>
            </a:r>
            <a:r>
              <a:rPr dirty="0" sz="1200" spc="-5">
                <a:latin typeface="Tahoma"/>
                <a:cs typeface="Tahoma"/>
              </a:rPr>
              <a:t>avanzadas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control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eliminación </a:t>
            </a:r>
            <a:r>
              <a:rPr dirty="0" sz="1200">
                <a:latin typeface="Tahoma"/>
                <a:cs typeface="Tahoma"/>
              </a:rPr>
              <a:t>de  los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riesgos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asociados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pandemia.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hotel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explotación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será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huéspedes,  cumpliendo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indicaciones establecidas para los centros con actividad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nocturna.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X.- BARES </a:t>
            </a:r>
            <a:r>
              <a:rPr dirty="0" sz="1200" b="1">
                <a:latin typeface="Tahoma"/>
                <a:cs typeface="Tahoma"/>
              </a:rPr>
              <a:t>Y </a:t>
            </a:r>
            <a:r>
              <a:rPr dirty="0" sz="1200" spc="-5" b="1">
                <a:latin typeface="Tahoma"/>
                <a:cs typeface="Tahoma"/>
              </a:rPr>
              <a:t>CLUB</a:t>
            </a:r>
            <a:r>
              <a:rPr dirty="0" sz="1200" spc="-7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NOCTURNO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643255" marR="889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Colocación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recipientes con solución desinfectante (para suela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zapatos) 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los </a:t>
            </a:r>
            <a:r>
              <a:rPr dirty="0" sz="1200">
                <a:latin typeface="Tahoma"/>
                <a:cs typeface="Tahoma"/>
              </a:rPr>
              <a:t>accesos y </a:t>
            </a:r>
            <a:r>
              <a:rPr dirty="0" sz="1200" spc="-5">
                <a:latin typeface="Tahoma"/>
                <a:cs typeface="Tahoma"/>
              </a:rPr>
              <a:t>salidas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  <a:p>
            <a:pPr algn="just" marL="643255" marR="952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área, </a:t>
            </a:r>
            <a:r>
              <a:rPr dirty="0" sz="1200">
                <a:latin typeface="Tahoma"/>
                <a:cs typeface="Tahoma"/>
              </a:rPr>
              <a:t>barra, </a:t>
            </a:r>
            <a:r>
              <a:rPr dirty="0" sz="1200" spc="-5">
                <a:latin typeface="Tahoma"/>
                <a:cs typeface="Tahoma"/>
              </a:rPr>
              <a:t>mesas, sillas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demás mobiliario </a:t>
            </a:r>
            <a:r>
              <a:rPr dirty="0" sz="1200">
                <a:latin typeface="Tahoma"/>
                <a:cs typeface="Tahoma"/>
              </a:rPr>
              <a:t>que  entra en </a:t>
            </a:r>
            <a:r>
              <a:rPr dirty="0" sz="1200" spc="-5">
                <a:latin typeface="Tahoma"/>
                <a:cs typeface="Tahoma"/>
              </a:rPr>
              <a:t>contacto con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huésped.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Diseño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reacomodo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disposición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mesas </a:t>
            </a:r>
            <a:r>
              <a:rPr dirty="0" sz="1200">
                <a:latin typeface="Tahoma"/>
                <a:cs typeface="Tahoma"/>
              </a:rPr>
              <a:t>y sillas, para </a:t>
            </a:r>
            <a:r>
              <a:rPr dirty="0" sz="1200" spc="-5">
                <a:latin typeface="Tahoma"/>
                <a:cs typeface="Tahoma"/>
              </a:rPr>
              <a:t>asegurar una  capacidad máxima </a:t>
            </a:r>
            <a:r>
              <a:rPr dirty="0" sz="1200">
                <a:latin typeface="Tahoma"/>
                <a:cs typeface="Tahoma"/>
              </a:rPr>
              <a:t>que asegure el </a:t>
            </a:r>
            <a:r>
              <a:rPr dirty="0" sz="1200" spc="-5">
                <a:latin typeface="Tahoma"/>
                <a:cs typeface="Tahoma"/>
              </a:rPr>
              <a:t>distanciamiento físico establecido, </a:t>
            </a:r>
            <a:r>
              <a:rPr dirty="0" sz="1200">
                <a:latin typeface="Tahoma"/>
                <a:cs typeface="Tahoma"/>
              </a:rPr>
              <a:t>mínimo</a:t>
            </a:r>
            <a:r>
              <a:rPr dirty="0" sz="1200" spc="-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marL="643255">
              <a:lnSpc>
                <a:spcPts val="1400"/>
              </a:lnSpc>
            </a:pPr>
            <a:r>
              <a:rPr dirty="0" sz="1200">
                <a:latin typeface="Tahoma"/>
                <a:cs typeface="Tahoma"/>
              </a:rPr>
              <a:t>1.5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m.</a:t>
            </a:r>
            <a:endParaRPr sz="1200">
              <a:latin typeface="Tahoma"/>
              <a:cs typeface="Tahoma"/>
            </a:endParaRPr>
          </a:p>
          <a:p>
            <a:pPr algn="just" marL="643255" marR="6985" indent="-181610">
              <a:lnSpc>
                <a:spcPts val="1450"/>
              </a:lnSpc>
              <a:spcBef>
                <a:spcPts val="40"/>
              </a:spcBef>
              <a:buAutoNum type="alphaLcPeriod" startAt="4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Definir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número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máximo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mesa,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acuerdo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disposición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  la </a:t>
            </a:r>
            <a:r>
              <a:rPr dirty="0" sz="1200" spc="-5">
                <a:latin typeface="Tahoma"/>
                <a:cs typeface="Tahoma"/>
              </a:rPr>
              <a:t>autoridad sanitaria. (Fases </a:t>
            </a:r>
            <a:r>
              <a:rPr dirty="0" sz="1200">
                <a:latin typeface="Tahoma"/>
                <a:cs typeface="Tahoma"/>
              </a:rPr>
              <a:t>I y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II)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ts val="1450"/>
              </a:lnSpc>
              <a:buAutoNum type="alphaLcPeriod" startAt="4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Colocación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señalización </a:t>
            </a:r>
            <a:r>
              <a:rPr dirty="0" sz="1200">
                <a:latin typeface="Tahoma"/>
                <a:cs typeface="Tahoma"/>
              </a:rPr>
              <a:t>de distanciamiento (mínimo de 1.5 m) en </a:t>
            </a:r>
            <a:r>
              <a:rPr dirty="0" sz="1200" spc="-5">
                <a:latin typeface="Tahoma"/>
                <a:cs typeface="Tahoma"/>
              </a:rPr>
              <a:t>puntos  estratégicos.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390"/>
              </a:lnSpc>
              <a:buAutoNum type="alphaLcPeriod" startAt="4"/>
              <a:tabLst>
                <a:tab pos="643890" algn="l"/>
                <a:tab pos="1374140" algn="l"/>
                <a:tab pos="1677670" algn="l"/>
                <a:tab pos="2163445" algn="l"/>
                <a:tab pos="2466340" algn="l"/>
                <a:tab pos="3341370" algn="l"/>
                <a:tab pos="4282440" algn="l"/>
                <a:tab pos="4956175" algn="l"/>
                <a:tab pos="5908040" algn="l"/>
              </a:tabLst>
            </a:pP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isp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0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r	de	s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k	de	mas</a:t>
            </a:r>
            <a:r>
              <a:rPr dirty="0" sz="1200" spc="-15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ril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s	</a:t>
            </a:r>
            <a:r>
              <a:rPr dirty="0" sz="1200" spc="-5">
                <a:latin typeface="Tahoma"/>
                <a:cs typeface="Tahoma"/>
              </a:rPr>
              <a:t>cubr</a:t>
            </a:r>
            <a:r>
              <a:rPr dirty="0" sz="1200" spc="-1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b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as,	guantes	de</a:t>
            </a:r>
            <a:r>
              <a:rPr dirty="0" sz="1200" spc="0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ch</a:t>
            </a:r>
            <a:r>
              <a:rPr dirty="0" sz="1200" spc="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bles	y</a:t>
            </a:r>
            <a:endParaRPr sz="1200">
              <a:latin typeface="Tahoma"/>
              <a:cs typeface="Tahoma"/>
            </a:endParaRPr>
          </a:p>
          <a:p>
            <a:pPr marL="643255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desinfectante, preferiblemente con dispensador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automático.</a:t>
            </a:r>
            <a:endParaRPr sz="1200">
              <a:latin typeface="Tahoma"/>
              <a:cs typeface="Tahoma"/>
            </a:endParaRPr>
          </a:p>
          <a:p>
            <a:pPr algn="just" marL="643255" marR="10795" indent="-181610">
              <a:lnSpc>
                <a:spcPct val="100000"/>
              </a:lnSpc>
              <a:spcBef>
                <a:spcPts val="10"/>
              </a:spcBef>
              <a:buAutoNum type="alphaLcPeriod" startAt="7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Adaptación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áreas </a:t>
            </a:r>
            <a:r>
              <a:rPr dirty="0" sz="1200">
                <a:latin typeface="Tahoma"/>
                <a:cs typeface="Tahoma"/>
              </a:rPr>
              <a:t>de espera para los </a:t>
            </a:r>
            <a:r>
              <a:rPr dirty="0" sz="1200" spc="-5">
                <a:latin typeface="Tahoma"/>
                <a:cs typeface="Tahoma"/>
              </a:rPr>
              <a:t>clientes, </a:t>
            </a:r>
            <a:r>
              <a:rPr dirty="0" sz="1200">
                <a:latin typeface="Tahoma"/>
                <a:cs typeface="Tahoma"/>
              </a:rPr>
              <a:t>para dar </a:t>
            </a:r>
            <a:r>
              <a:rPr dirty="0" sz="1200" spc="-5">
                <a:latin typeface="Tahoma"/>
                <a:cs typeface="Tahoma"/>
              </a:rPr>
              <a:t>cumplimiento </a:t>
            </a:r>
            <a:r>
              <a:rPr dirty="0" sz="1200">
                <a:latin typeface="Tahoma"/>
                <a:cs typeface="Tahoma"/>
              </a:rPr>
              <a:t>al  </a:t>
            </a:r>
            <a:r>
              <a:rPr dirty="0" sz="1200" spc="-5">
                <a:latin typeface="Tahoma"/>
                <a:cs typeface="Tahoma"/>
              </a:rPr>
              <a:t>distanciamiento establecido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capacidad máxima definida </a:t>
            </a:r>
            <a:r>
              <a:rPr dirty="0" sz="1200" spc="-1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bar.</a:t>
            </a:r>
            <a:endParaRPr sz="1200">
              <a:latin typeface="Tahoma"/>
              <a:cs typeface="Tahoma"/>
            </a:endParaRPr>
          </a:p>
          <a:p>
            <a:pPr algn="just" marL="643255" marR="5715" indent="-181610">
              <a:lnSpc>
                <a:spcPct val="100600"/>
              </a:lnSpc>
              <a:spcBef>
                <a:spcPts val="5"/>
              </a:spcBef>
              <a:buAutoNum type="alphaLcPeriod" startAt="7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Adaptación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toma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comanda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cliente,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con: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menús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código  </a:t>
            </a:r>
            <a:r>
              <a:rPr dirty="0" sz="1200">
                <a:latin typeface="Tahoma"/>
                <a:cs typeface="Tahoma"/>
              </a:rPr>
              <a:t>QR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puedan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escaneados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comensales,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menús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/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cartas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desechables  </a:t>
            </a:r>
            <a:r>
              <a:rPr dirty="0" sz="1200">
                <a:latin typeface="Tahoma"/>
                <a:cs typeface="Tahoma"/>
              </a:rPr>
              <a:t>o de un solo uso, menús / </a:t>
            </a:r>
            <a:r>
              <a:rPr dirty="0" sz="1200" spc="-5">
                <a:latin typeface="Tahoma"/>
                <a:cs typeface="Tahoma"/>
              </a:rPr>
              <a:t>cartas físico, </a:t>
            </a:r>
            <a:r>
              <a:rPr dirty="0" sz="1200">
                <a:latin typeface="Tahoma"/>
                <a:cs typeface="Tahoma"/>
              </a:rPr>
              <a:t>que se </a:t>
            </a:r>
            <a:r>
              <a:rPr dirty="0" sz="1200" spc="-5">
                <a:latin typeface="Tahoma"/>
                <a:cs typeface="Tahoma"/>
              </a:rPr>
              <a:t>puedan </a:t>
            </a:r>
            <a:r>
              <a:rPr dirty="0" sz="1200">
                <a:latin typeface="Tahoma"/>
                <a:cs typeface="Tahoma"/>
              </a:rPr>
              <a:t>limpiar y </a:t>
            </a:r>
            <a:r>
              <a:rPr dirty="0" sz="1200" spc="-5">
                <a:latin typeface="Tahoma"/>
                <a:cs typeface="Tahoma"/>
              </a:rPr>
              <a:t>desinfectar  </a:t>
            </a:r>
            <a:r>
              <a:rPr dirty="0" sz="1200">
                <a:latin typeface="Tahoma"/>
                <a:cs typeface="Tahoma"/>
              </a:rPr>
              <a:t>antes y </a:t>
            </a:r>
            <a:r>
              <a:rPr dirty="0" sz="1200" spc="-5">
                <a:latin typeface="Tahoma"/>
                <a:cs typeface="Tahoma"/>
              </a:rPr>
              <a:t>después de cada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ct val="100800"/>
              </a:lnSpc>
              <a:buAutoNum type="alphaLcPeriod" startAt="7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Colocar </a:t>
            </a:r>
            <a:r>
              <a:rPr dirty="0" sz="1200">
                <a:latin typeface="Tahoma"/>
                <a:cs typeface="Tahoma"/>
              </a:rPr>
              <a:t>mamparas o pared de </a:t>
            </a:r>
            <a:r>
              <a:rPr dirty="0" sz="1200" spc="-5">
                <a:latin typeface="Tahoma"/>
                <a:cs typeface="Tahoma"/>
              </a:rPr>
              <a:t>acrílico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en la barra </a:t>
            </a:r>
            <a:r>
              <a:rPr dirty="0" sz="1200" spc="-5">
                <a:latin typeface="Tahoma"/>
                <a:cs typeface="Tahoma"/>
              </a:rPr>
              <a:t>y/o </a:t>
            </a:r>
            <a:r>
              <a:rPr dirty="0" sz="1200">
                <a:latin typeface="Tahoma"/>
                <a:cs typeface="Tahoma"/>
              </a:rPr>
              <a:t>mesas, </a:t>
            </a:r>
            <a:r>
              <a:rPr dirty="0" sz="1200" spc="-5">
                <a:latin typeface="Tahoma"/>
                <a:cs typeface="Tahoma"/>
              </a:rPr>
              <a:t>en 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casos que por capacidad </a:t>
            </a:r>
            <a:r>
              <a:rPr dirty="0" sz="1200">
                <a:latin typeface="Tahoma"/>
                <a:cs typeface="Tahoma"/>
              </a:rPr>
              <a:t>y diseño sea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aconsejable.</a:t>
            </a:r>
            <a:endParaRPr sz="1200">
              <a:latin typeface="Tahoma"/>
              <a:cs typeface="Tahoma"/>
            </a:endParaRPr>
          </a:p>
          <a:p>
            <a:pPr algn="just" marL="643255" marR="10160" indent="-181610">
              <a:lnSpc>
                <a:spcPts val="1450"/>
              </a:lnSpc>
              <a:spcBef>
                <a:spcPts val="35"/>
              </a:spcBef>
              <a:buAutoNum type="alphaLcPeriod" startAt="7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Supervisar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correcta aplicación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seguimiento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seguridad </a:t>
            </a:r>
            <a:r>
              <a:rPr dirty="0" sz="1200">
                <a:latin typeface="Tahoma"/>
                <a:cs typeface="Tahoma"/>
              </a:rPr>
              <a:t>e  higiene.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XI.- CLUB DE</a:t>
            </a:r>
            <a:r>
              <a:rPr dirty="0" sz="1200" spc="-8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GOLF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Tener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cuenta,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además: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643255" marR="8255" indent="-18161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a. Limpieza 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área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casa club </a:t>
            </a:r>
            <a:r>
              <a:rPr dirty="0" sz="1200">
                <a:latin typeface="Tahoma"/>
                <a:cs typeface="Tahoma"/>
              </a:rPr>
              <a:t>y del equipamiento que entra  en </a:t>
            </a:r>
            <a:r>
              <a:rPr dirty="0" sz="1200" spc="-5">
                <a:latin typeface="Tahoma"/>
                <a:cs typeface="Tahoma"/>
              </a:rPr>
              <a:t>contacto </a:t>
            </a:r>
            <a:r>
              <a:rPr dirty="0" sz="1200">
                <a:latin typeface="Tahoma"/>
                <a:cs typeface="Tahoma"/>
              </a:rPr>
              <a:t>con el huésped: </a:t>
            </a:r>
            <a:r>
              <a:rPr dirty="0" sz="1200" spc="-5">
                <a:latin typeface="Tahoma"/>
                <a:cs typeface="Tahoma"/>
              </a:rPr>
              <a:t>barandales, pasamanos, sillones, mesas, sillas,  carros de golf, bolsa </a:t>
            </a:r>
            <a:r>
              <a:rPr dirty="0" sz="1200">
                <a:latin typeface="Tahoma"/>
                <a:cs typeface="Tahoma"/>
              </a:rPr>
              <a:t>y palos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golf.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36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230" cy="1520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34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35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056640" marR="5080" indent="-181610">
              <a:lnSpc>
                <a:spcPts val="1450"/>
              </a:lnSpc>
              <a:spcBef>
                <a:spcPts val="45"/>
              </a:spcBef>
              <a:buAutoNum type="alphaLcPeriod" startAt="2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Colocación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señalización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distanciamiento </a:t>
            </a:r>
            <a:r>
              <a:rPr dirty="0" sz="1200">
                <a:latin typeface="Tahoma"/>
                <a:cs typeface="Tahoma"/>
              </a:rPr>
              <a:t>(mínimo </a:t>
            </a:r>
            <a:r>
              <a:rPr dirty="0" sz="1200" spc="-5">
                <a:latin typeface="Tahoma"/>
                <a:cs typeface="Tahoma"/>
              </a:rPr>
              <a:t>1.5 metros)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puntos  estratégicos.</a:t>
            </a:r>
            <a:endParaRPr sz="1200">
              <a:latin typeface="Tahoma"/>
              <a:cs typeface="Tahoma"/>
            </a:endParaRPr>
          </a:p>
          <a:p>
            <a:pPr marL="1056640" marR="5080" indent="-181610">
              <a:lnSpc>
                <a:spcPts val="1440"/>
              </a:lnSpc>
              <a:spcBef>
                <a:spcPts val="5"/>
              </a:spcBef>
              <a:buAutoNum type="alphaLcPeriod" startAt="2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Colocación (opcional)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alfombras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pediluvios sanitarios con solución  desinfectante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(para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suelas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zapatos)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acceso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club,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mascarillas</a:t>
            </a:r>
            <a:endParaRPr sz="1200">
              <a:latin typeface="Tahoma"/>
              <a:cs typeface="Tahoma"/>
            </a:endParaRPr>
          </a:p>
          <a:p>
            <a:pPr marL="1056640" marR="5715">
              <a:lnSpc>
                <a:spcPts val="1450"/>
              </a:lnSpc>
              <a:tabLst>
                <a:tab pos="1266825" algn="l"/>
                <a:tab pos="1935480" algn="l"/>
                <a:tab pos="2931160" algn="l"/>
                <a:tab pos="4033520" algn="l"/>
                <a:tab pos="4331970" algn="l"/>
                <a:tab pos="5220335" algn="l"/>
                <a:tab pos="5591810" algn="l"/>
              </a:tabLst>
            </a:pPr>
            <a:r>
              <a:rPr dirty="0" sz="1200">
                <a:latin typeface="Tahoma"/>
                <a:cs typeface="Tahoma"/>
              </a:rPr>
              <a:t>y	guantes	de</a:t>
            </a:r>
            <a:r>
              <a:rPr dirty="0" sz="1200" spc="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h</a:t>
            </a:r>
            <a:r>
              <a:rPr dirty="0" sz="1200" spc="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b</a:t>
            </a:r>
            <a:r>
              <a:rPr dirty="0" sz="1200" spc="-15">
                <a:latin typeface="Tahoma"/>
                <a:cs typeface="Tahoma"/>
              </a:rPr>
              <a:t>l</a:t>
            </a:r>
            <a:r>
              <a:rPr dirty="0" sz="1200">
                <a:latin typeface="Tahoma"/>
                <a:cs typeface="Tahoma"/>
              </a:rPr>
              <a:t>es,	de</a:t>
            </a:r>
            <a:r>
              <a:rPr dirty="0" sz="1200" spc="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in</a:t>
            </a:r>
            <a:r>
              <a:rPr dirty="0" sz="1200" spc="-10">
                <a:latin typeface="Tahoma"/>
                <a:cs typeface="Tahoma"/>
              </a:rPr>
              <a:t>f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antes	de	p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enc</a:t>
            </a:r>
            <a:r>
              <a:rPr dirty="0" sz="1200" spc="-10">
                <a:latin typeface="Tahoma"/>
                <a:cs typeface="Tahoma"/>
              </a:rPr>
              <a:t>i</a:t>
            </a:r>
            <a:r>
              <a:rPr dirty="0" sz="1200">
                <a:latin typeface="Tahoma"/>
                <a:cs typeface="Tahoma"/>
              </a:rPr>
              <a:t>a	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n	dispen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ad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r  </a:t>
            </a:r>
            <a:r>
              <a:rPr dirty="0" sz="1200" spc="-5">
                <a:latin typeface="Tahoma"/>
                <a:cs typeface="Tahoma"/>
              </a:rPr>
              <a:t>automático-sensor.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400"/>
              </a:lnSpc>
              <a:buAutoNum type="alphaLcPeriod" startAt="4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Control de capacidad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cumplimiento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requerimientos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distancia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física.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37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5998845" cy="830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</a:t>
            </a:r>
            <a:r>
              <a:rPr dirty="0" sz="1200" spc="-10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5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dirty="0" sz="1200" spc="-5" b="1">
                <a:latin typeface="Tahoma"/>
                <a:cs typeface="Tahoma"/>
              </a:rPr>
              <a:t>EVENTOS </a:t>
            </a:r>
            <a:r>
              <a:rPr dirty="0" sz="1200" b="1">
                <a:latin typeface="Tahoma"/>
                <a:cs typeface="Tahoma"/>
              </a:rPr>
              <a:t>/ </a:t>
            </a:r>
            <a:r>
              <a:rPr dirty="0" sz="1200" spc="-5" b="1">
                <a:latin typeface="Tahoma"/>
                <a:cs typeface="Tahoma"/>
              </a:rPr>
              <a:t>CENTROS DE CONVENCIONES </a:t>
            </a:r>
            <a:r>
              <a:rPr dirty="0" sz="1200" b="1">
                <a:latin typeface="Tahoma"/>
                <a:cs typeface="Tahoma"/>
              </a:rPr>
              <a:t>Y </a:t>
            </a:r>
            <a:r>
              <a:rPr dirty="0" sz="1200" spc="-5" b="1">
                <a:latin typeface="Tahoma"/>
                <a:cs typeface="Tahoma"/>
              </a:rPr>
              <a:t>CENTROS DE</a:t>
            </a:r>
            <a:r>
              <a:rPr dirty="0" sz="1200" spc="2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NEGOCIOS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2700" marR="6350">
              <a:lnSpc>
                <a:spcPct val="1008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recomienda </a:t>
            </a:r>
            <a:r>
              <a:rPr dirty="0" sz="1200">
                <a:latin typeface="Tahoma"/>
                <a:cs typeface="Tahoma"/>
              </a:rPr>
              <a:t>su </a:t>
            </a:r>
            <a:r>
              <a:rPr dirty="0" sz="1200" spc="-5">
                <a:latin typeface="Tahoma"/>
                <a:cs typeface="Tahoma"/>
              </a:rPr>
              <a:t>apertura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etapas más avanzadas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control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eliminación </a:t>
            </a:r>
            <a:r>
              <a:rPr dirty="0" sz="1200">
                <a:latin typeface="Tahoma"/>
                <a:cs typeface="Tahoma"/>
              </a:rPr>
              <a:t>de los  </a:t>
            </a:r>
            <a:r>
              <a:rPr dirty="0" sz="1200" spc="-5">
                <a:latin typeface="Tahoma"/>
                <a:cs typeface="Tahoma"/>
              </a:rPr>
              <a:t>riesgos asociados </a:t>
            </a:r>
            <a:r>
              <a:rPr dirty="0" sz="1200">
                <a:latin typeface="Tahoma"/>
                <a:cs typeface="Tahoma"/>
              </a:rPr>
              <a:t>a la pandemia. Si no se </a:t>
            </a:r>
            <a:r>
              <a:rPr dirty="0" sz="1200" spc="-5">
                <a:latin typeface="Tahoma"/>
                <a:cs typeface="Tahoma"/>
              </a:rPr>
              <a:t>puede garantizar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distancia de seguridad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  </a:t>
            </a: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prohíbe </a:t>
            </a:r>
            <a:r>
              <a:rPr dirty="0" sz="1200">
                <a:latin typeface="Tahoma"/>
                <a:cs typeface="Tahoma"/>
              </a:rPr>
              <a:t>su </a:t>
            </a:r>
            <a:r>
              <a:rPr dirty="0" sz="1200" spc="-5">
                <a:latin typeface="Tahoma"/>
                <a:cs typeface="Tahoma"/>
              </a:rPr>
              <a:t>realización. En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instalaciones </a:t>
            </a:r>
            <a:r>
              <a:rPr dirty="0" sz="1200">
                <a:latin typeface="Tahoma"/>
                <a:cs typeface="Tahoma"/>
              </a:rPr>
              <a:t>que se  </a:t>
            </a:r>
            <a:r>
              <a:rPr dirty="0" sz="1200" spc="-5">
                <a:latin typeface="Tahoma"/>
                <a:cs typeface="Tahoma"/>
              </a:rPr>
              <a:t>autorice desarrollar esta actividad, se tendrá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643255" marR="508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Capacidad </a:t>
            </a:r>
            <a:r>
              <a:rPr dirty="0" sz="1200" spc="-5">
                <a:latin typeface="Tahoma"/>
                <a:cs typeface="Tahoma"/>
              </a:rPr>
              <a:t>máxima </a:t>
            </a:r>
            <a:r>
              <a:rPr dirty="0" sz="1200">
                <a:latin typeface="Tahoma"/>
                <a:cs typeface="Tahoma"/>
              </a:rPr>
              <a:t>de uso para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distanciamiento físico </a:t>
            </a:r>
            <a:r>
              <a:rPr dirty="0" sz="1200">
                <a:latin typeface="Tahoma"/>
                <a:cs typeface="Tahoma"/>
              </a:rPr>
              <a:t>durante </a:t>
            </a:r>
            <a:r>
              <a:rPr dirty="0" sz="1200" spc="-5">
                <a:latin typeface="Tahoma"/>
                <a:cs typeface="Tahoma"/>
              </a:rPr>
              <a:t>las  jornadas de sesión </a:t>
            </a:r>
            <a:r>
              <a:rPr dirty="0" sz="1200">
                <a:latin typeface="Tahoma"/>
                <a:cs typeface="Tahoma"/>
              </a:rPr>
              <a:t>y los </a:t>
            </a:r>
            <a:r>
              <a:rPr dirty="0" sz="1200" spc="-5">
                <a:latin typeface="Tahoma"/>
                <a:cs typeface="Tahoma"/>
              </a:rPr>
              <a:t>servicios que </a:t>
            </a:r>
            <a:r>
              <a:rPr dirty="0" sz="1200" spc="-1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ofrecen, evitando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concentraciones.</a:t>
            </a:r>
            <a:endParaRPr sz="1200">
              <a:latin typeface="Tahoma"/>
              <a:cs typeface="Tahoma"/>
            </a:endParaRPr>
          </a:p>
          <a:p>
            <a:pPr marL="643255" marR="635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Soportes informativos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recordar el adecuado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frecuente lavado </a:t>
            </a:r>
            <a:r>
              <a:rPr dirty="0" sz="1200">
                <a:latin typeface="Tahoma"/>
                <a:cs typeface="Tahoma"/>
              </a:rPr>
              <a:t>de manos  y </a:t>
            </a: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uso 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Medidas </a:t>
            </a:r>
            <a:r>
              <a:rPr dirty="0" sz="1200" spc="-5">
                <a:latin typeface="Tahoma"/>
                <a:cs typeface="Tahoma"/>
              </a:rPr>
              <a:t>generales </a:t>
            </a:r>
            <a:r>
              <a:rPr dirty="0" sz="1200">
                <a:latin typeface="Tahoma"/>
                <a:cs typeface="Tahoma"/>
              </a:rPr>
              <a:t>y de </a:t>
            </a:r>
            <a:r>
              <a:rPr dirty="0" sz="1200" spc="-5">
                <a:latin typeface="Tahoma"/>
                <a:cs typeface="Tahoma"/>
              </a:rPr>
              <a:t>prevención adoptadas por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instalación.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Precauciones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debe tomar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cliente para evitar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contagio.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 MEDIOS</a:t>
            </a:r>
            <a:r>
              <a:rPr dirty="0" sz="1200" spc="-5" b="1">
                <a:latin typeface="Tahoma"/>
                <a:cs typeface="Tahoma"/>
              </a:rPr>
              <a:t>: </a:t>
            </a:r>
            <a:r>
              <a:rPr dirty="0" sz="1200" spc="-5">
                <a:latin typeface="Tahoma"/>
                <a:cs typeface="Tahoma"/>
              </a:rPr>
              <a:t>Deberá existir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permanentemente: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Gel </a:t>
            </a:r>
            <a:r>
              <a:rPr dirty="0" sz="1200" spc="-5">
                <a:latin typeface="Tahoma"/>
                <a:cs typeface="Tahoma"/>
              </a:rPr>
              <a:t>desinfectante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alcohol </a:t>
            </a:r>
            <a:r>
              <a:rPr dirty="0" sz="1200">
                <a:latin typeface="Tahoma"/>
                <a:cs typeface="Tahoma"/>
              </a:rPr>
              <a:t>al 70% (uso de </a:t>
            </a:r>
            <a:r>
              <a:rPr dirty="0" sz="1200" spc="-5">
                <a:latin typeface="Tahoma"/>
                <a:cs typeface="Tahoma"/>
              </a:rPr>
              <a:t>trabajadores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clientes).</a:t>
            </a:r>
            <a:endParaRPr sz="1200">
              <a:latin typeface="Tahoma"/>
              <a:cs typeface="Tahoma"/>
            </a:endParaRPr>
          </a:p>
          <a:p>
            <a:pPr marL="643255" marR="6985" indent="-181610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Recipientes con solución desinfectante (para suela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zapatos) </a:t>
            </a:r>
            <a:r>
              <a:rPr dirty="0" sz="1200">
                <a:latin typeface="Tahoma"/>
                <a:cs typeface="Tahoma"/>
              </a:rPr>
              <a:t>para los </a:t>
            </a:r>
            <a:r>
              <a:rPr dirty="0" sz="1200" spc="-5">
                <a:latin typeface="Tahoma"/>
                <a:cs typeface="Tahoma"/>
              </a:rPr>
              <a:t>accesos 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salidas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  <a:p>
            <a:pPr marL="643255" marR="6985" indent="-181610">
              <a:lnSpc>
                <a:spcPts val="145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Nasobuco/mascarillas desechables (fundamentalmente </a:t>
            </a:r>
            <a:r>
              <a:rPr dirty="0" sz="1200">
                <a:latin typeface="Tahoma"/>
                <a:cs typeface="Tahoma"/>
              </a:rPr>
              <a:t>para su uso </a:t>
            </a:r>
            <a:r>
              <a:rPr dirty="0" sz="1200" spc="-5">
                <a:latin typeface="Tahoma"/>
                <a:cs typeface="Tahoma"/>
              </a:rPr>
              <a:t>cuando </a:t>
            </a:r>
            <a:r>
              <a:rPr dirty="0" sz="1200">
                <a:latin typeface="Tahoma"/>
                <a:cs typeface="Tahoma"/>
              </a:rPr>
              <a:t>no  se </a:t>
            </a:r>
            <a:r>
              <a:rPr dirty="0" sz="1200" spc="-5">
                <a:latin typeface="Tahoma"/>
                <a:cs typeface="Tahoma"/>
              </a:rPr>
              <a:t>garantiza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distancia establecida </a:t>
            </a:r>
            <a:r>
              <a:rPr dirty="0" sz="1200">
                <a:latin typeface="Tahoma"/>
                <a:cs typeface="Tahoma"/>
              </a:rPr>
              <a:t>entre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participantes.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39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Servilletas desechables </a:t>
            </a:r>
            <a:r>
              <a:rPr dirty="0" sz="1200">
                <a:latin typeface="Tahoma"/>
                <a:cs typeface="Tahoma"/>
              </a:rPr>
              <a:t>/ </a:t>
            </a:r>
            <a:r>
              <a:rPr dirty="0" sz="1200" spc="-5">
                <a:latin typeface="Tahoma"/>
                <a:cs typeface="Tahoma"/>
              </a:rPr>
              <a:t>toallas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</a:t>
            </a:r>
            <a:r>
              <a:rPr dirty="0" sz="1200" spc="-5" b="1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2700" marR="571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Todas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instalaciones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brinden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eventos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revisarán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procedimientos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  </a:t>
            </a:r>
            <a:r>
              <a:rPr dirty="0" sz="1200" spc="-5">
                <a:latin typeface="Tahoma"/>
                <a:cs typeface="Tahoma"/>
              </a:rPr>
              <a:t>ajustarlos 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incorporar: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Colocación de pegatinas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señalización 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distancia.</a:t>
            </a:r>
            <a:endParaRPr sz="1200">
              <a:latin typeface="Tahoma"/>
              <a:cs typeface="Tahoma"/>
            </a:endParaRPr>
          </a:p>
          <a:p>
            <a:pPr marL="643255" marR="698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Ubicación del </a:t>
            </a:r>
            <a:r>
              <a:rPr dirty="0" sz="1200" spc="-5">
                <a:latin typeface="Tahoma"/>
                <a:cs typeface="Tahoma"/>
              </a:rPr>
              <a:t>mobiliario con </a:t>
            </a:r>
            <a:r>
              <a:rPr dirty="0" sz="1200">
                <a:latin typeface="Tahoma"/>
                <a:cs typeface="Tahoma"/>
              </a:rPr>
              <a:t>garantía de </a:t>
            </a:r>
            <a:r>
              <a:rPr dirty="0" sz="1200" spc="-5">
                <a:latin typeface="Tahoma"/>
                <a:cs typeface="Tahoma"/>
              </a:rPr>
              <a:t>cumplimiento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distanciamiento  establecido.</a:t>
            </a:r>
            <a:endParaRPr sz="1200">
              <a:latin typeface="Tahoma"/>
              <a:cs typeface="Tahoma"/>
            </a:endParaRPr>
          </a:p>
          <a:p>
            <a:pPr marL="643255" marR="508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superficies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antes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comenzar casa sesión </a:t>
            </a:r>
            <a:r>
              <a:rPr dirty="0" sz="1200">
                <a:latin typeface="Tahoma"/>
                <a:cs typeface="Tahoma"/>
              </a:rPr>
              <a:t>y al </a:t>
            </a:r>
            <a:r>
              <a:rPr dirty="0" sz="1200" spc="-5">
                <a:latin typeface="Tahoma"/>
                <a:cs typeface="Tahoma"/>
              </a:rPr>
              <a:t>finalizar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jornada.</a:t>
            </a:r>
            <a:endParaRPr sz="1200">
              <a:latin typeface="Tahoma"/>
              <a:cs typeface="Tahoma"/>
            </a:endParaRPr>
          </a:p>
          <a:p>
            <a:pPr marL="643255" marR="6985" indent="-181610">
              <a:lnSpc>
                <a:spcPts val="144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Prever dinámica de paradas </a:t>
            </a:r>
            <a:r>
              <a:rPr dirty="0" sz="1200" spc="-10">
                <a:latin typeface="Tahoma"/>
                <a:cs typeface="Tahoma"/>
              </a:rPr>
              <a:t>cada </a:t>
            </a:r>
            <a:r>
              <a:rPr dirty="0" sz="1200">
                <a:latin typeface="Tahoma"/>
                <a:cs typeface="Tahoma"/>
              </a:rPr>
              <a:t>2 </a:t>
            </a:r>
            <a:r>
              <a:rPr dirty="0" sz="1200" spc="-5">
                <a:latin typeface="Tahoma"/>
                <a:cs typeface="Tahoma"/>
              </a:rPr>
              <a:t>horas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por sesiones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aireado 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local.</a:t>
            </a:r>
            <a:endParaRPr sz="1200">
              <a:latin typeface="Tahoma"/>
              <a:cs typeface="Tahoma"/>
            </a:endParaRPr>
          </a:p>
          <a:p>
            <a:pPr marL="643255" marR="10160" indent="-181610">
              <a:lnSpc>
                <a:spcPts val="145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servicios gastronómicos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ofrecerán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manera personalizada </a:t>
            </a:r>
            <a:r>
              <a:rPr dirty="0" sz="1200">
                <a:latin typeface="Tahoma"/>
                <a:cs typeface="Tahoma"/>
              </a:rPr>
              <a:t>o en mono  </a:t>
            </a:r>
            <a:r>
              <a:rPr dirty="0" sz="1200" spc="-5">
                <a:latin typeface="Tahoma"/>
                <a:cs typeface="Tahoma"/>
              </a:rPr>
              <a:t>porciones empaquetadas, garantizando su mínima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manipulación.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39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El servicio de café se realizará preferiblemente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solicitud.</a:t>
            </a:r>
            <a:endParaRPr sz="1200">
              <a:latin typeface="Tahoma"/>
              <a:cs typeface="Tahoma"/>
            </a:endParaRPr>
          </a:p>
          <a:p>
            <a:pPr marL="643255" marR="635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Minimizar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presencia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soportes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impresos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puedan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ser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higienizados,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  que se </a:t>
            </a:r>
            <a:r>
              <a:rPr dirty="0" sz="1200" spc="-5">
                <a:latin typeface="Tahoma"/>
                <a:cs typeface="Tahoma"/>
              </a:rPr>
              <a:t>utilicen serán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uso personal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participante.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3.- COFFEE</a:t>
            </a:r>
            <a:r>
              <a:rPr dirty="0" sz="1200" spc="-7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BREAK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38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59560" y="1308861"/>
            <a:ext cx="5727065" cy="278447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240665" marR="5080" indent="-227965">
              <a:lnSpc>
                <a:spcPct val="100800"/>
              </a:lnSpc>
              <a:spcBef>
                <a:spcPts val="85"/>
              </a:spcBef>
              <a:buAutoNum type="alphaLcPeriod"/>
              <a:tabLst>
                <a:tab pos="241300" algn="l"/>
              </a:tabLst>
            </a:pP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servicio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coffee break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tendrá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cuenta, además, usar guantes  desechables, garantizando </a:t>
            </a:r>
            <a:r>
              <a:rPr dirty="0" sz="1200">
                <a:latin typeface="Tahoma"/>
                <a:cs typeface="Tahoma"/>
              </a:rPr>
              <a:t>su </a:t>
            </a:r>
            <a:r>
              <a:rPr dirty="0" sz="1200" spc="-5">
                <a:latin typeface="Tahoma"/>
                <a:cs typeface="Tahoma"/>
              </a:rPr>
              <a:t>recambio frecuente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correspondencia con las  actividades que realice por el personal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gastronómico.</a:t>
            </a:r>
            <a:endParaRPr sz="1200">
              <a:latin typeface="Tahoma"/>
              <a:cs typeface="Tahoma"/>
            </a:endParaRPr>
          </a:p>
          <a:p>
            <a:pPr algn="just" marL="240665" marR="6985" indent="-227965">
              <a:lnSpc>
                <a:spcPct val="100400"/>
              </a:lnSpc>
              <a:buAutoNum type="alphaLcPeriod"/>
              <a:tabLst>
                <a:tab pos="241300" algn="l"/>
              </a:tabLst>
            </a:pPr>
            <a:r>
              <a:rPr dirty="0" sz="1200">
                <a:latin typeface="Tahoma"/>
                <a:cs typeface="Tahoma"/>
              </a:rPr>
              <a:t>Realizar el </a:t>
            </a:r>
            <a:r>
              <a:rPr dirty="0" sz="1200" spc="-5">
                <a:latin typeface="Tahoma"/>
                <a:cs typeface="Tahoma"/>
              </a:rPr>
              <a:t>montaje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coffee break ofreciendo porciones individuales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los  alimentos solicitados, </a:t>
            </a:r>
            <a:r>
              <a:rPr dirty="0" sz="1200">
                <a:latin typeface="Tahoma"/>
                <a:cs typeface="Tahoma"/>
              </a:rPr>
              <a:t>no más de 10 piezas en </a:t>
            </a:r>
            <a:r>
              <a:rPr dirty="0" sz="1200" spc="-5">
                <a:latin typeface="Tahoma"/>
                <a:cs typeface="Tahoma"/>
              </a:rPr>
              <a:t>cada </a:t>
            </a:r>
            <a:r>
              <a:rPr dirty="0" sz="1200">
                <a:latin typeface="Tahoma"/>
                <a:cs typeface="Tahoma"/>
              </a:rPr>
              <a:t>display </a:t>
            </a:r>
            <a:r>
              <a:rPr dirty="0" sz="1200" spc="-5">
                <a:latin typeface="Tahoma"/>
                <a:cs typeface="Tahoma"/>
              </a:rPr>
              <a:t>por cada variedad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alimento.</a:t>
            </a:r>
            <a:endParaRPr sz="1200">
              <a:latin typeface="Tahoma"/>
              <a:cs typeface="Tahoma"/>
            </a:endParaRPr>
          </a:p>
          <a:p>
            <a:pPr algn="just" marL="240665" marR="7620" indent="-22796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241300" algn="l"/>
              </a:tabLst>
            </a:pPr>
            <a:r>
              <a:rPr dirty="0" sz="1200">
                <a:latin typeface="Tahoma"/>
                <a:cs typeface="Tahoma"/>
              </a:rPr>
              <a:t>Asignar a un </a:t>
            </a:r>
            <a:r>
              <a:rPr dirty="0" sz="1200" spc="-5">
                <a:latin typeface="Tahoma"/>
                <a:cs typeface="Tahoma"/>
              </a:rPr>
              <a:t>dependiente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servicio gastronómico </a:t>
            </a:r>
            <a:r>
              <a:rPr dirty="0" sz="1200">
                <a:latin typeface="Tahoma"/>
                <a:cs typeface="Tahoma"/>
              </a:rPr>
              <a:t>por </a:t>
            </a:r>
            <a:r>
              <a:rPr dirty="0" sz="1200" spc="-5">
                <a:latin typeface="Tahoma"/>
                <a:cs typeface="Tahoma"/>
              </a:rPr>
              <a:t>cada </a:t>
            </a:r>
            <a:r>
              <a:rPr dirty="0" sz="1200">
                <a:latin typeface="Tahoma"/>
                <a:cs typeface="Tahoma"/>
              </a:rPr>
              <a:t>20 pax para </a:t>
            </a:r>
            <a:r>
              <a:rPr dirty="0" sz="1200" spc="-5">
                <a:latin typeface="Tahoma"/>
                <a:cs typeface="Tahoma"/>
              </a:rPr>
              <a:t>ofrecer 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servicio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bebidas como té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café.</a:t>
            </a:r>
            <a:endParaRPr sz="1200">
              <a:latin typeface="Tahoma"/>
              <a:cs typeface="Tahoma"/>
            </a:endParaRPr>
          </a:p>
          <a:p>
            <a:pPr marL="240665" marR="9525" indent="-7620">
              <a:lnSpc>
                <a:spcPct val="100800"/>
              </a:lnSpc>
              <a:buAutoNum type="alphaLcPeriod"/>
              <a:tabLst>
                <a:tab pos="372745" algn="l"/>
              </a:tabLst>
            </a:pPr>
            <a:r>
              <a:rPr dirty="0" sz="1200">
                <a:latin typeface="Tahoma"/>
                <a:cs typeface="Tahoma"/>
              </a:rPr>
              <a:t>Usar </a:t>
            </a:r>
            <a:r>
              <a:rPr dirty="0" sz="1200" spc="-5">
                <a:latin typeface="Tahoma"/>
                <a:cs typeface="Tahoma"/>
              </a:rPr>
              <a:t>bebidas embotelladas: </a:t>
            </a:r>
            <a:r>
              <a:rPr dirty="0" sz="1200">
                <a:latin typeface="Tahoma"/>
                <a:cs typeface="Tahoma"/>
              </a:rPr>
              <a:t>agua, </a:t>
            </a:r>
            <a:r>
              <a:rPr dirty="0" sz="1200" spc="-5">
                <a:latin typeface="Tahoma"/>
                <a:cs typeface="Tahoma"/>
              </a:rPr>
              <a:t>agua gasificada, sodas, jugos,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acuerdo </a:t>
            </a:r>
            <a:r>
              <a:rPr dirty="0" sz="1200">
                <a:latin typeface="Tahoma"/>
                <a:cs typeface="Tahoma"/>
              </a:rPr>
              <a:t>al  </a:t>
            </a:r>
            <a:r>
              <a:rPr dirty="0" sz="1200" spc="-5">
                <a:latin typeface="Tahoma"/>
                <a:cs typeface="Tahoma"/>
              </a:rPr>
              <a:t>tipo de </a:t>
            </a:r>
            <a:r>
              <a:rPr dirty="0" sz="1200">
                <a:latin typeface="Tahoma"/>
                <a:cs typeface="Tahoma"/>
              </a:rPr>
              <a:t>coffee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break.</a:t>
            </a:r>
            <a:endParaRPr sz="1200">
              <a:latin typeface="Tahoma"/>
              <a:cs typeface="Tahoma"/>
            </a:endParaRPr>
          </a:p>
          <a:p>
            <a:pPr algn="just" marL="240665" marR="9525" indent="-227965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241300" algn="l"/>
              </a:tabLst>
            </a:pPr>
            <a:r>
              <a:rPr dirty="0" sz="1200" spc="-5">
                <a:latin typeface="Tahoma"/>
                <a:cs typeface="Tahoma"/>
              </a:rPr>
              <a:t>Ofrecer </a:t>
            </a:r>
            <a:r>
              <a:rPr dirty="0" sz="1200">
                <a:latin typeface="Tahoma"/>
                <a:cs typeface="Tahoma"/>
              </a:rPr>
              <a:t>pan y </a:t>
            </a:r>
            <a:r>
              <a:rPr dirty="0" sz="1200" spc="-5">
                <a:latin typeface="Tahoma"/>
                <a:cs typeface="Tahoma"/>
              </a:rPr>
              <a:t>galletas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porciones individuales </a:t>
            </a:r>
            <a:r>
              <a:rPr dirty="0" sz="1200">
                <a:latin typeface="Tahoma"/>
                <a:cs typeface="Tahoma"/>
              </a:rPr>
              <a:t>o en </a:t>
            </a:r>
            <a:r>
              <a:rPr dirty="0" sz="1200" spc="-5">
                <a:latin typeface="Tahoma"/>
                <a:cs typeface="Tahoma"/>
              </a:rPr>
              <a:t>bolsas </a:t>
            </a:r>
            <a:r>
              <a:rPr dirty="0" sz="1200">
                <a:latin typeface="Tahoma"/>
                <a:cs typeface="Tahoma"/>
              </a:rPr>
              <a:t>de papel o  </a:t>
            </a:r>
            <a:r>
              <a:rPr dirty="0" sz="1200" spc="-5">
                <a:latin typeface="Tahoma"/>
                <a:cs typeface="Tahoma"/>
              </a:rPr>
              <a:t>retractiladas.</a:t>
            </a:r>
            <a:endParaRPr sz="1200">
              <a:latin typeface="Tahoma"/>
              <a:cs typeface="Tahoma"/>
            </a:endParaRPr>
          </a:p>
          <a:p>
            <a:pPr marL="240665" indent="-227965">
              <a:lnSpc>
                <a:spcPts val="1400"/>
              </a:lnSpc>
              <a:buAutoNum type="alphaLcPeriod"/>
              <a:tabLst>
                <a:tab pos="240665" algn="l"/>
                <a:tab pos="241300" algn="l"/>
              </a:tabLst>
            </a:pPr>
            <a:r>
              <a:rPr dirty="0" sz="1200" spc="-5">
                <a:latin typeface="Tahoma"/>
                <a:cs typeface="Tahoma"/>
              </a:rPr>
              <a:t>Ofrecer preferiblemente el servicio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emplatado.</a:t>
            </a:r>
            <a:endParaRPr sz="1200">
              <a:latin typeface="Tahoma"/>
              <a:cs typeface="Tahoma"/>
            </a:endParaRPr>
          </a:p>
          <a:p>
            <a:pPr algn="just" marL="240665" marR="9525" indent="-22796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241300" algn="l"/>
              </a:tabLst>
            </a:pP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que el </a:t>
            </a:r>
            <a:r>
              <a:rPr dirty="0" sz="1200" spc="-5">
                <a:latin typeface="Tahoma"/>
                <a:cs typeface="Tahoma"/>
              </a:rPr>
              <a:t>traslado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todos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alimentos cubiertos </a:t>
            </a:r>
            <a:r>
              <a:rPr dirty="0" sz="1200">
                <a:latin typeface="Tahoma"/>
                <a:cs typeface="Tahoma"/>
              </a:rPr>
              <a:t>con campana </a:t>
            </a:r>
            <a:r>
              <a:rPr dirty="0" sz="1200" spc="-10">
                <a:latin typeface="Tahoma"/>
                <a:cs typeface="Tahoma"/>
              </a:rPr>
              <a:t>hasta  </a:t>
            </a:r>
            <a:r>
              <a:rPr dirty="0" sz="1200">
                <a:latin typeface="Tahoma"/>
                <a:cs typeface="Tahoma"/>
              </a:rPr>
              <a:t>llegar a la </a:t>
            </a:r>
            <a:r>
              <a:rPr dirty="0" sz="1200" spc="-5">
                <a:latin typeface="Tahoma"/>
                <a:cs typeface="Tahoma"/>
              </a:rPr>
              <a:t>mesa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lugar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exposición.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39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5998845" cy="830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</a:t>
            </a:r>
            <a:r>
              <a:rPr dirty="0" sz="1200" spc="-10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6</a:t>
            </a:r>
            <a:endParaRPr sz="1200">
              <a:latin typeface="Tahoma"/>
              <a:cs typeface="Tahoma"/>
            </a:endParaRPr>
          </a:p>
          <a:p>
            <a:pPr marL="852169">
              <a:lnSpc>
                <a:spcPct val="100000"/>
              </a:lnSpc>
              <a:spcBef>
                <a:spcPts val="15"/>
              </a:spcBef>
            </a:pPr>
            <a:r>
              <a:rPr dirty="0" sz="1200" spc="-5" b="1">
                <a:latin typeface="Tahoma"/>
                <a:cs typeface="Tahoma"/>
              </a:rPr>
              <a:t>OFICINAS-AGENCIAS DE VENTAS-BUROES DE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TURISMO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Capacidad </a:t>
            </a:r>
            <a:r>
              <a:rPr dirty="0" sz="1200" spc="-5">
                <a:latin typeface="Tahoma"/>
                <a:cs typeface="Tahoma"/>
              </a:rPr>
              <a:t>máxima de </a:t>
            </a:r>
            <a:r>
              <a:rPr dirty="0" sz="1200">
                <a:latin typeface="Tahoma"/>
                <a:cs typeface="Tahoma"/>
              </a:rPr>
              <a:t>uso para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distanciamiento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físico.</a:t>
            </a:r>
            <a:endParaRPr sz="1200">
              <a:latin typeface="Tahoma"/>
              <a:cs typeface="Tahoma"/>
            </a:endParaRPr>
          </a:p>
          <a:p>
            <a:pPr marL="643255" marR="8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Soportes informativos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recordar el adecuado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frecuente lavado </a:t>
            </a:r>
            <a:r>
              <a:rPr dirty="0" sz="1200">
                <a:latin typeface="Tahoma"/>
                <a:cs typeface="Tahoma"/>
              </a:rPr>
              <a:t>de manos  y </a:t>
            </a: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uso 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Medidas </a:t>
            </a:r>
            <a:r>
              <a:rPr dirty="0" sz="1200" spc="-5">
                <a:latin typeface="Tahoma"/>
                <a:cs typeface="Tahoma"/>
              </a:rPr>
              <a:t>generales </a:t>
            </a:r>
            <a:r>
              <a:rPr dirty="0" sz="1200">
                <a:latin typeface="Tahoma"/>
                <a:cs typeface="Tahoma"/>
              </a:rPr>
              <a:t>y de </a:t>
            </a:r>
            <a:r>
              <a:rPr dirty="0" sz="1200" spc="-5">
                <a:latin typeface="Tahoma"/>
                <a:cs typeface="Tahoma"/>
              </a:rPr>
              <a:t>prevención adoptadas por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instalación.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Precauciones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debe tomar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cliente para evitar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contagio.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 MEDIOS: Deberá existir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permanentemente: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643255" marR="227329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Sustancia detersiva </a:t>
            </a:r>
            <a:r>
              <a:rPr dirty="0" sz="1200">
                <a:latin typeface="Tahoma"/>
                <a:cs typeface="Tahoma"/>
              </a:rPr>
              <a:t>y gel </a:t>
            </a:r>
            <a:r>
              <a:rPr dirty="0" sz="1200" spc="-5">
                <a:latin typeface="Tahoma"/>
                <a:cs typeface="Tahoma"/>
              </a:rPr>
              <a:t>desinfectante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sustancia clorada </a:t>
            </a:r>
            <a:r>
              <a:rPr dirty="0" sz="1200">
                <a:latin typeface="Tahoma"/>
                <a:cs typeface="Tahoma"/>
              </a:rPr>
              <a:t>al 0.1%. (uso de  </a:t>
            </a:r>
            <a:r>
              <a:rPr dirty="0" sz="1200" spc="-5">
                <a:latin typeface="Tahoma"/>
                <a:cs typeface="Tahoma"/>
              </a:rPr>
              <a:t>trabajadores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clientes).</a:t>
            </a:r>
            <a:endParaRPr sz="1200">
              <a:latin typeface="Tahoma"/>
              <a:cs typeface="Tahoma"/>
            </a:endParaRPr>
          </a:p>
          <a:p>
            <a:pPr marL="643255" marR="571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Recipientes con solución desinfectante (para suela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zapatos) </a:t>
            </a:r>
            <a:r>
              <a:rPr dirty="0" sz="1200">
                <a:latin typeface="Tahoma"/>
                <a:cs typeface="Tahoma"/>
              </a:rPr>
              <a:t>para los </a:t>
            </a:r>
            <a:r>
              <a:rPr dirty="0" sz="1200" spc="-5">
                <a:latin typeface="Tahoma"/>
                <a:cs typeface="Tahoma"/>
              </a:rPr>
              <a:t>accesos 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salidas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Guantes </a:t>
            </a:r>
            <a:r>
              <a:rPr dirty="0" sz="1200" spc="-5">
                <a:latin typeface="Tahoma"/>
                <a:cs typeface="Tahoma"/>
              </a:rPr>
              <a:t>desechables (uso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trabajadores)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Nasobuco/mascarillas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Servilletas desechables/ toallas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Caja / </a:t>
            </a:r>
            <a:r>
              <a:rPr dirty="0" sz="1200" spc="-5">
                <a:latin typeface="Tahoma"/>
                <a:cs typeface="Tahoma"/>
              </a:rPr>
              <a:t>recipiente 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Cesto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papelera de pedal con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tapa.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Mampara </a:t>
            </a:r>
            <a:r>
              <a:rPr dirty="0" sz="1200" spc="-5">
                <a:latin typeface="Tahoma"/>
                <a:cs typeface="Tahoma"/>
              </a:rPr>
              <a:t>protectora (opcional según característica del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lugar)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6985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grupos empresariales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las empresas prestadoras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servicios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ventas, </a:t>
            </a:r>
            <a:r>
              <a:rPr dirty="0" sz="1200" spc="-10">
                <a:latin typeface="Tahoma"/>
                <a:cs typeface="Tahoma"/>
              </a:rPr>
              <a:t>revisarán 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manuales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operacionales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incluir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aplicar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presente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documento,  referido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las áreas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acceso, </a:t>
            </a: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común, </a:t>
            </a:r>
            <a:r>
              <a:rPr dirty="0" sz="1200">
                <a:latin typeface="Tahoma"/>
                <a:cs typeface="Tahoma"/>
              </a:rPr>
              <a:t>baños </a:t>
            </a:r>
            <a:r>
              <a:rPr dirty="0" sz="1200" spc="-5">
                <a:latin typeface="Tahoma"/>
                <a:cs typeface="Tahoma"/>
              </a:rPr>
              <a:t>públicos, mantenimiento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áreas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trabajadores,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corresponda,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los fines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precisar: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marL="643255" marR="889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insumos </a:t>
            </a:r>
            <a:r>
              <a:rPr dirty="0" sz="1200">
                <a:latin typeface="Tahoma"/>
                <a:cs typeface="Tahoma"/>
              </a:rPr>
              <a:t>y útiles de uso </a:t>
            </a:r>
            <a:r>
              <a:rPr dirty="0" sz="1200" spc="-5">
                <a:latin typeface="Tahoma"/>
                <a:cs typeface="Tahoma"/>
              </a:rPr>
              <a:t>común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trabajadores  (bolígrafos, llaves, tarjetas de pago,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otros).</a:t>
            </a:r>
            <a:endParaRPr sz="1200">
              <a:latin typeface="Tahoma"/>
              <a:cs typeface="Tahoma"/>
            </a:endParaRPr>
          </a:p>
          <a:p>
            <a:pPr marL="643255" marR="698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finalizar cada turno  (teléfono, </a:t>
            </a:r>
            <a:r>
              <a:rPr dirty="0" sz="1200">
                <a:latin typeface="Tahoma"/>
                <a:cs typeface="Tahoma"/>
              </a:rPr>
              <a:t>UPS, </a:t>
            </a:r>
            <a:r>
              <a:rPr dirty="0" sz="1200" spc="-5">
                <a:latin typeface="Tahoma"/>
                <a:cs typeface="Tahoma"/>
              </a:rPr>
              <a:t>impresora, buzón, escáner,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ventilación/aireación diaria de la/s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oficina/s.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Reducir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posible los elementos decorativos, </a:t>
            </a:r>
            <a:r>
              <a:rPr dirty="0" sz="1200">
                <a:latin typeface="Tahoma"/>
                <a:cs typeface="Tahoma"/>
              </a:rPr>
              <a:t>sin </a:t>
            </a:r>
            <a:r>
              <a:rPr dirty="0" sz="1200" spc="-5">
                <a:latin typeface="Tahoma"/>
                <a:cs typeface="Tahoma"/>
              </a:rPr>
              <a:t>afectar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imagen.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de superficies (mesas </a:t>
            </a:r>
            <a:r>
              <a:rPr dirty="0" sz="1200">
                <a:latin typeface="Tahoma"/>
                <a:cs typeface="Tahoma"/>
              </a:rPr>
              <a:t>y sillas) después </a:t>
            </a:r>
            <a:r>
              <a:rPr dirty="0" sz="1200" spc="-5">
                <a:latin typeface="Tahoma"/>
                <a:cs typeface="Tahoma"/>
              </a:rPr>
              <a:t>de cada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Eliminar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de revistas, sueltos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otros promocionales de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común.</a:t>
            </a:r>
            <a:endParaRPr sz="1200">
              <a:latin typeface="Tahoma"/>
              <a:cs typeface="Tahoma"/>
            </a:endParaRPr>
          </a:p>
          <a:p>
            <a:pPr marL="643255" marR="7620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Introducción, </a:t>
            </a:r>
            <a:r>
              <a:rPr dirty="0" sz="1200">
                <a:latin typeface="Tahoma"/>
                <a:cs typeface="Tahoma"/>
              </a:rPr>
              <a:t>en la </a:t>
            </a:r>
            <a:r>
              <a:rPr dirty="0" sz="1200" spc="-5">
                <a:latin typeface="Tahoma"/>
                <a:cs typeface="Tahoma"/>
              </a:rPr>
              <a:t>medida </a:t>
            </a:r>
            <a:r>
              <a:rPr dirty="0" sz="1200">
                <a:latin typeface="Tahoma"/>
                <a:cs typeface="Tahoma"/>
              </a:rPr>
              <a:t>de lo posible, de </a:t>
            </a:r>
            <a:r>
              <a:rPr dirty="0" sz="1200" spc="-5">
                <a:latin typeface="Tahoma"/>
                <a:cs typeface="Tahoma"/>
              </a:rPr>
              <a:t>soportes tecnológicos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divulgación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promoción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ofertas.</a:t>
            </a:r>
            <a:endParaRPr sz="1200">
              <a:latin typeface="Tahoma"/>
              <a:cs typeface="Tahoma"/>
            </a:endParaRPr>
          </a:p>
          <a:p>
            <a:pPr marL="643255" marR="825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Estimular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tarjeta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pago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servicios,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garantizando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higiene  y </a:t>
            </a:r>
            <a:r>
              <a:rPr dirty="0" sz="1200" spc="-5">
                <a:latin typeface="Tahoma"/>
                <a:cs typeface="Tahoma"/>
              </a:rPr>
              <a:t>desinfección de los medios tras cada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marL="643255" marR="5080" indent="-181610">
              <a:lnSpc>
                <a:spcPct val="100000"/>
              </a:lnSpc>
              <a:spcBef>
                <a:spcPts val="1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casos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manipulación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efectivo, realizarla con </a:t>
            </a:r>
            <a:r>
              <a:rPr dirty="0" sz="1200">
                <a:latin typeface="Tahoma"/>
                <a:cs typeface="Tahoma"/>
              </a:rPr>
              <a:t>guantes de </a:t>
            </a:r>
            <a:r>
              <a:rPr dirty="0" sz="1200" spc="-5">
                <a:latin typeface="Tahoma"/>
                <a:cs typeface="Tahoma"/>
              </a:rPr>
              <a:t>vinilo </a:t>
            </a:r>
            <a:r>
              <a:rPr dirty="0" sz="1200">
                <a:latin typeface="Tahoma"/>
                <a:cs typeface="Tahoma"/>
              </a:rPr>
              <a:t>o  </a:t>
            </a:r>
            <a:r>
              <a:rPr dirty="0" sz="1200" spc="-5">
                <a:latin typeface="Tahoma"/>
                <a:cs typeface="Tahoma"/>
              </a:rPr>
              <a:t>polipropileno,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cada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manipulación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40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104514" y="756919"/>
            <a:ext cx="1563370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276860">
              <a:lnSpc>
                <a:spcPct val="101000"/>
              </a:lnSpc>
              <a:spcBef>
                <a:spcPts val="85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 7 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GUIAS DE</a:t>
            </a:r>
            <a:r>
              <a:rPr dirty="0" sz="1200" spc="-8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TURISMO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8288" y="1308861"/>
            <a:ext cx="6173470" cy="7384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GENERALES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400"/>
              </a:lnSpc>
            </a:pPr>
            <a:r>
              <a:rPr dirty="0" sz="1200">
                <a:latin typeface="Tahoma"/>
                <a:cs typeface="Tahoma"/>
              </a:rPr>
              <a:t>Los guías de </a:t>
            </a:r>
            <a:r>
              <a:rPr dirty="0" sz="1200" spc="-5">
                <a:latin typeface="Tahoma"/>
                <a:cs typeface="Tahoma"/>
              </a:rPr>
              <a:t>turismo </a:t>
            </a:r>
            <a:r>
              <a:rPr dirty="0" sz="1200">
                <a:latin typeface="Tahoma"/>
                <a:cs typeface="Tahoma"/>
              </a:rPr>
              <a:t>son personal </a:t>
            </a:r>
            <a:r>
              <a:rPr dirty="0" sz="1200" spc="-5">
                <a:latin typeface="Tahoma"/>
                <a:cs typeface="Tahoma"/>
              </a:rPr>
              <a:t>imprescindible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cumplimiento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prevención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control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COVID-19, </a:t>
            </a:r>
            <a:r>
              <a:rPr dirty="0" sz="1200">
                <a:latin typeface="Tahoma"/>
                <a:cs typeface="Tahoma"/>
              </a:rPr>
              <a:t>dado su papel de </a:t>
            </a:r>
            <a:r>
              <a:rPr dirty="0" sz="1200" spc="-5">
                <a:latin typeface="Tahoma"/>
                <a:cs typeface="Tahoma"/>
              </a:rPr>
              <a:t>orientador, facilitador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comunicador  sobre los servicios turísticos </a:t>
            </a:r>
            <a:r>
              <a:rPr dirty="0" sz="1200">
                <a:latin typeface="Tahoma"/>
                <a:cs typeface="Tahoma"/>
              </a:rPr>
              <a:t>y sus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571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guía de </a:t>
            </a:r>
            <a:r>
              <a:rPr dirty="0" sz="1200" spc="-5">
                <a:latin typeface="Tahoma"/>
                <a:cs typeface="Tahoma"/>
              </a:rPr>
              <a:t>turismo </a:t>
            </a:r>
            <a:r>
              <a:rPr dirty="0" sz="1200">
                <a:latin typeface="Tahoma"/>
                <a:cs typeface="Tahoma"/>
              </a:rPr>
              <a:t>debe asumir </a:t>
            </a:r>
            <a:r>
              <a:rPr dirty="0" sz="1200" spc="-5">
                <a:latin typeface="Tahoma"/>
                <a:cs typeface="Tahoma"/>
              </a:rPr>
              <a:t>un compromiso firme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gestión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riesgo, </a:t>
            </a:r>
            <a:r>
              <a:rPr dirty="0" sz="1200">
                <a:latin typeface="Tahoma"/>
                <a:cs typeface="Tahoma"/>
              </a:rPr>
              <a:t>ejecutando  la implementación de 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del plan de </a:t>
            </a:r>
            <a:r>
              <a:rPr dirty="0" sz="1200" spc="-5">
                <a:latin typeface="Tahoma"/>
                <a:cs typeface="Tahoma"/>
              </a:rPr>
              <a:t>contingencia definido </a:t>
            </a:r>
            <a:r>
              <a:rPr dirty="0" sz="1200">
                <a:latin typeface="Tahoma"/>
                <a:cs typeface="Tahoma"/>
              </a:rPr>
              <a:t>para la </a:t>
            </a:r>
            <a:r>
              <a:rPr dirty="0" sz="1200" spc="-5">
                <a:latin typeface="Tahoma"/>
                <a:cs typeface="Tahoma"/>
              </a:rPr>
              <a:t>prevención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reducción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riesgos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higiénico-sanitarios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ejercicio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actividad.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ejercicio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  </a:t>
            </a:r>
            <a:r>
              <a:rPr dirty="0" sz="1200" spc="-5">
                <a:latin typeface="Tahoma"/>
                <a:cs typeface="Tahoma"/>
              </a:rPr>
              <a:t>actividad cumple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regulaciones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643255" marR="18478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Ante </a:t>
            </a:r>
            <a:r>
              <a:rPr dirty="0" sz="1200" spc="-5">
                <a:latin typeface="Tahoma"/>
                <a:cs typeface="Tahoma"/>
              </a:rPr>
              <a:t>cualquier síntoma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enfermedad, </a:t>
            </a:r>
            <a:r>
              <a:rPr dirty="0" sz="1200">
                <a:latin typeface="Tahoma"/>
                <a:cs typeface="Tahoma"/>
              </a:rPr>
              <a:t>aún </a:t>
            </a:r>
            <a:r>
              <a:rPr dirty="0" sz="1200" spc="-5">
                <a:latin typeface="Tahoma"/>
                <a:cs typeface="Tahoma"/>
              </a:rPr>
              <a:t>con carácter leve, </a:t>
            </a:r>
            <a:r>
              <a:rPr dirty="0" sz="1200">
                <a:latin typeface="Tahoma"/>
                <a:cs typeface="Tahoma"/>
              </a:rPr>
              <a:t>debe  </a:t>
            </a:r>
            <a:r>
              <a:rPr dirty="0" sz="1200" spc="-5">
                <a:latin typeface="Tahoma"/>
                <a:cs typeface="Tahoma"/>
              </a:rPr>
              <a:t>abstenerse de prestar servicio como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guía.</a:t>
            </a:r>
            <a:endParaRPr sz="1200">
              <a:latin typeface="Tahoma"/>
              <a:cs typeface="Tahoma"/>
            </a:endParaRPr>
          </a:p>
          <a:p>
            <a:pPr algn="just" marL="643255" marR="17970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uso correcto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individual </a:t>
            </a:r>
            <a:r>
              <a:rPr dirty="0" sz="1200" spc="-5">
                <a:latin typeface="Tahoma"/>
                <a:cs typeface="Tahoma"/>
              </a:rPr>
              <a:t>atendiendo </a:t>
            </a:r>
            <a:r>
              <a:rPr dirty="0" sz="1200" spc="-10">
                <a:latin typeface="Tahoma"/>
                <a:cs typeface="Tahoma"/>
              </a:rPr>
              <a:t>las  </a:t>
            </a:r>
            <a:r>
              <a:rPr dirty="0" sz="1200" spc="-5">
                <a:latin typeface="Tahoma"/>
                <a:cs typeface="Tahoma"/>
              </a:rPr>
              <a:t>disposiciones de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autoridad sanitaria derivadas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situación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epidemiológica.</a:t>
            </a:r>
            <a:endParaRPr sz="1200">
              <a:latin typeface="Tahoma"/>
              <a:cs typeface="Tahoma"/>
            </a:endParaRPr>
          </a:p>
          <a:p>
            <a:pPr algn="just" marL="643255" marR="179070" indent="-181610">
              <a:lnSpc>
                <a:spcPct val="1004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Contar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todo </a:t>
            </a:r>
            <a:r>
              <a:rPr dirty="0" sz="1200">
                <a:latin typeface="Tahoma"/>
                <a:cs typeface="Tahoma"/>
              </a:rPr>
              <a:t>momento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recomendados por </a:t>
            </a:r>
            <a:r>
              <a:rPr dirty="0" sz="1200">
                <a:latin typeface="Tahoma"/>
                <a:cs typeface="Tahoma"/>
              </a:rPr>
              <a:t>las  </a:t>
            </a:r>
            <a:r>
              <a:rPr dirty="0" sz="1200" spc="-5">
                <a:latin typeface="Tahoma"/>
                <a:cs typeface="Tahoma"/>
              </a:rPr>
              <a:t>autoridades sanitarias </a:t>
            </a:r>
            <a:r>
              <a:rPr dirty="0" sz="1200">
                <a:latin typeface="Tahoma"/>
                <a:cs typeface="Tahoma"/>
              </a:rPr>
              <a:t>(solución </a:t>
            </a:r>
            <a:r>
              <a:rPr dirty="0" sz="1200" spc="-5">
                <a:latin typeface="Tahoma"/>
                <a:cs typeface="Tahoma"/>
              </a:rPr>
              <a:t>desinfectante, mascarillas, </a:t>
            </a:r>
            <a:r>
              <a:rPr dirty="0" sz="1200">
                <a:latin typeface="Tahoma"/>
                <a:cs typeface="Tahoma"/>
              </a:rPr>
              <a:t>guantes) en el </a:t>
            </a:r>
            <a:r>
              <a:rPr dirty="0" sz="1200" spc="-5">
                <a:latin typeface="Tahoma"/>
                <a:cs typeface="Tahoma"/>
              </a:rPr>
              <a:t>bolso 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manos.</a:t>
            </a:r>
            <a:endParaRPr sz="1200">
              <a:latin typeface="Tahoma"/>
              <a:cs typeface="Tahoma"/>
            </a:endParaRPr>
          </a:p>
          <a:p>
            <a:pPr algn="just" marL="643255" marR="17907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Conocer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ser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capaz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implementar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protocolo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actuación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  se </a:t>
            </a:r>
            <a:r>
              <a:rPr dirty="0" sz="1200" spc="-5">
                <a:latin typeface="Tahoma"/>
                <a:cs typeface="Tahoma"/>
              </a:rPr>
              <a:t>observe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cliente con sintomatología compatible con </a:t>
            </a:r>
            <a:r>
              <a:rPr dirty="0" sz="1200">
                <a:latin typeface="Tahoma"/>
                <a:cs typeface="Tahoma"/>
              </a:rPr>
              <a:t>COVID-19, siguiendo  las </a:t>
            </a:r>
            <a:r>
              <a:rPr dirty="0" sz="1200" spc="-5">
                <a:latin typeface="Tahoma"/>
                <a:cs typeface="Tahoma"/>
              </a:rPr>
              <a:t>directivas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autoridades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sanitarias.</a:t>
            </a:r>
            <a:endParaRPr sz="1200">
              <a:latin typeface="Tahoma"/>
              <a:cs typeface="Tahoma"/>
            </a:endParaRPr>
          </a:p>
          <a:p>
            <a:pPr algn="just" marL="643255" marR="18161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Evitar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saludo con contacto físico, </a:t>
            </a:r>
            <a:r>
              <a:rPr dirty="0" sz="1200">
                <a:latin typeface="Tahoma"/>
                <a:cs typeface="Tahoma"/>
              </a:rPr>
              <a:t>incluido el </a:t>
            </a:r>
            <a:r>
              <a:rPr dirty="0" sz="1200" spc="-5">
                <a:latin typeface="Tahoma"/>
                <a:cs typeface="Tahoma"/>
              </a:rPr>
              <a:t>dar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mano, tanto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otros guías,  proveedores, </a:t>
            </a:r>
            <a:r>
              <a:rPr dirty="0" sz="1200">
                <a:latin typeface="Tahoma"/>
                <a:cs typeface="Tahoma"/>
              </a:rPr>
              <a:t>así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visitantes. Respetar </a:t>
            </a:r>
            <a:r>
              <a:rPr dirty="0" sz="1200">
                <a:latin typeface="Tahoma"/>
                <a:cs typeface="Tahoma"/>
              </a:rPr>
              <a:t>el distanciamiento de </a:t>
            </a:r>
            <a:r>
              <a:rPr dirty="0" sz="1200" spc="-5">
                <a:latin typeface="Tahoma"/>
                <a:cs typeface="Tahoma"/>
              </a:rPr>
              <a:t>seguridad,  </a:t>
            </a:r>
            <a:r>
              <a:rPr dirty="0" sz="1200">
                <a:latin typeface="Tahoma"/>
                <a:cs typeface="Tahoma"/>
              </a:rPr>
              <a:t>siempre </a:t>
            </a:r>
            <a:r>
              <a:rPr dirty="0" sz="1200" spc="-5">
                <a:latin typeface="Tahoma"/>
                <a:cs typeface="Tahoma"/>
              </a:rPr>
              <a:t>que sea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posible.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39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Cumplimiento   </a:t>
            </a:r>
            <a:r>
              <a:rPr dirty="0" sz="1200">
                <a:latin typeface="Tahoma"/>
                <a:cs typeface="Tahoma"/>
              </a:rPr>
              <a:t>de  las  </a:t>
            </a:r>
            <a:r>
              <a:rPr dirty="0" sz="1200" spc="-5">
                <a:latin typeface="Tahoma"/>
                <a:cs typeface="Tahoma"/>
              </a:rPr>
              <a:t>medidas   generales  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prevención   </a:t>
            </a:r>
            <a:r>
              <a:rPr dirty="0" sz="1200">
                <a:latin typeface="Tahoma"/>
                <a:cs typeface="Tahoma"/>
              </a:rPr>
              <a:t>y   </a:t>
            </a:r>
            <a:r>
              <a:rPr dirty="0" sz="1200" spc="-10">
                <a:latin typeface="Tahoma"/>
                <a:cs typeface="Tahoma"/>
              </a:rPr>
              <a:t>del  </a:t>
            </a:r>
            <a:r>
              <a:rPr dirty="0" sz="1200" spc="-5">
                <a:latin typeface="Tahoma"/>
                <a:cs typeface="Tahoma"/>
              </a:rPr>
              <a:t> personal</a:t>
            </a:r>
            <a:endParaRPr sz="1200">
              <a:latin typeface="Tahoma"/>
              <a:cs typeface="Tahoma"/>
            </a:endParaRPr>
          </a:p>
          <a:p>
            <a:pPr marL="643255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establecidas.</a:t>
            </a:r>
            <a:endParaRPr sz="1200">
              <a:latin typeface="Tahoma"/>
              <a:cs typeface="Tahoma"/>
            </a:endParaRPr>
          </a:p>
          <a:p>
            <a:pPr algn="just" marL="643255" marR="182245" indent="-181610">
              <a:lnSpc>
                <a:spcPct val="100400"/>
              </a:lnSpc>
              <a:spcBef>
                <a:spcPts val="5"/>
              </a:spcBef>
              <a:buAutoNum type="alphaLcPeriod" startAt="7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 responsable, además,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comprobar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cumplimiento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prevención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arribo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cada instalación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servicios </a:t>
            </a:r>
            <a:r>
              <a:rPr dirty="0" sz="1200">
                <a:latin typeface="Tahoma"/>
                <a:cs typeface="Tahoma"/>
              </a:rPr>
              <a:t>incluida en la </a:t>
            </a:r>
            <a:r>
              <a:rPr dirty="0" sz="1200" spc="-10">
                <a:latin typeface="Tahoma"/>
                <a:cs typeface="Tahoma"/>
              </a:rPr>
              <a:t>programación 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actividades.</a:t>
            </a:r>
            <a:endParaRPr sz="1200">
              <a:latin typeface="Tahoma"/>
              <a:cs typeface="Tahoma"/>
            </a:endParaRPr>
          </a:p>
          <a:p>
            <a:pPr algn="just" marL="643255" marR="180975" indent="-181610">
              <a:lnSpc>
                <a:spcPct val="100400"/>
              </a:lnSpc>
              <a:spcBef>
                <a:spcPts val="5"/>
              </a:spcBef>
              <a:buAutoNum type="alphaLcPeriod" startAt="7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Estar suficientemente informado sobre </a:t>
            </a:r>
            <a:r>
              <a:rPr dirty="0" sz="1200">
                <a:latin typeface="Tahoma"/>
                <a:cs typeface="Tahoma"/>
              </a:rPr>
              <a:t>COVID-19 para que pueda </a:t>
            </a:r>
            <a:r>
              <a:rPr dirty="0" sz="1200" spc="-5">
                <a:latin typeface="Tahoma"/>
                <a:cs typeface="Tahoma"/>
              </a:rPr>
              <a:t>llevar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10">
                <a:latin typeface="Tahoma"/>
                <a:cs typeface="Tahoma"/>
              </a:rPr>
              <a:t>cabo  </a:t>
            </a:r>
            <a:r>
              <a:rPr dirty="0" sz="1200" spc="-5">
                <a:latin typeface="Tahoma"/>
                <a:cs typeface="Tahoma"/>
              </a:rPr>
              <a:t>con seguridad sus tareas asignadas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evitar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posible propagación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virus  </a:t>
            </a:r>
            <a:r>
              <a:rPr dirty="0" sz="1200">
                <a:latin typeface="Tahoma"/>
                <a:cs typeface="Tahoma"/>
              </a:rPr>
              <a:t>entre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clientes.</a:t>
            </a:r>
            <a:endParaRPr sz="1200">
              <a:latin typeface="Tahoma"/>
              <a:cs typeface="Tahoma"/>
            </a:endParaRPr>
          </a:p>
          <a:p>
            <a:pPr algn="just" marL="643255" marR="179705" indent="-181610">
              <a:lnSpc>
                <a:spcPct val="100600"/>
              </a:lnSpc>
              <a:buAutoNum type="alphaLcPeriod" startAt="7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Ser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capaz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gestionar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les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informen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pregunten  sobre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política </a:t>
            </a:r>
            <a:r>
              <a:rPr dirty="0" sz="1200">
                <a:latin typeface="Tahoma"/>
                <a:cs typeface="Tahoma"/>
              </a:rPr>
              <a:t>del establecimiento en </a:t>
            </a:r>
            <a:r>
              <a:rPr dirty="0" sz="1200" spc="-5">
                <a:latin typeface="Tahoma"/>
                <a:cs typeface="Tahoma"/>
              </a:rPr>
              <a:t>términos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medidas preventivas  establecidas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otros servicios </a:t>
            </a:r>
            <a:r>
              <a:rPr dirty="0" sz="1200">
                <a:latin typeface="Tahoma"/>
                <a:cs typeface="Tahoma"/>
              </a:rPr>
              <a:t>que puedan </a:t>
            </a:r>
            <a:r>
              <a:rPr dirty="0" sz="1200" spc="-5">
                <a:latin typeface="Tahoma"/>
                <a:cs typeface="Tahoma"/>
              </a:rPr>
              <a:t>requerir (por ejemplo, servicios  médicos </a:t>
            </a:r>
            <a:r>
              <a:rPr dirty="0" sz="1200">
                <a:latin typeface="Tahoma"/>
                <a:cs typeface="Tahoma"/>
              </a:rPr>
              <a:t>y de </a:t>
            </a:r>
            <a:r>
              <a:rPr dirty="0" sz="1200" spc="-5">
                <a:latin typeface="Tahoma"/>
                <a:cs typeface="Tahoma"/>
              </a:rPr>
              <a:t>farmacia disponibles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zona </a:t>
            </a:r>
            <a:r>
              <a:rPr dirty="0" sz="1200">
                <a:latin typeface="Tahoma"/>
                <a:cs typeface="Tahoma"/>
              </a:rPr>
              <a:t>o en </a:t>
            </a:r>
            <a:r>
              <a:rPr dirty="0" sz="1200" spc="-5">
                <a:latin typeface="Tahoma"/>
                <a:cs typeface="Tahoma"/>
              </a:rPr>
              <a:t>el propio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establecimiento).</a:t>
            </a:r>
            <a:endParaRPr sz="1200">
              <a:latin typeface="Tahoma"/>
              <a:cs typeface="Tahoma"/>
            </a:endParaRPr>
          </a:p>
          <a:p>
            <a:pPr algn="just" marL="643255" marR="180340" indent="-181610">
              <a:lnSpc>
                <a:spcPct val="100600"/>
              </a:lnSpc>
              <a:buAutoNum type="alphaLcPeriod" startAt="7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Lavarse frecuentemente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manos con </a:t>
            </a:r>
            <a:r>
              <a:rPr dirty="0" sz="1200">
                <a:latin typeface="Tahoma"/>
                <a:cs typeface="Tahoma"/>
              </a:rPr>
              <a:t>agua y </a:t>
            </a:r>
            <a:r>
              <a:rPr dirty="0" sz="1200" spc="-5">
                <a:latin typeface="Tahoma"/>
                <a:cs typeface="Tahoma"/>
              </a:rPr>
              <a:t>jabón, </a:t>
            </a:r>
            <a:r>
              <a:rPr dirty="0" sz="1200">
                <a:latin typeface="Tahoma"/>
                <a:cs typeface="Tahoma"/>
              </a:rPr>
              <a:t>o, si no </a:t>
            </a:r>
            <a:r>
              <a:rPr dirty="0" sz="1200" spc="-5">
                <a:latin typeface="Tahoma"/>
                <a:cs typeface="Tahoma"/>
              </a:rPr>
              <a:t>existe </a:t>
            </a:r>
            <a:r>
              <a:rPr dirty="0" sz="1200" spc="-10">
                <a:latin typeface="Tahoma"/>
                <a:cs typeface="Tahoma"/>
              </a:rPr>
              <a:t>esa  </a:t>
            </a:r>
            <a:r>
              <a:rPr dirty="0" sz="1200" spc="-5">
                <a:latin typeface="Tahoma"/>
                <a:cs typeface="Tahoma"/>
              </a:rPr>
              <a:t>posibilidad, utilizar una solución desinfectante. Es especialmente importante  </a:t>
            </a:r>
            <a:r>
              <a:rPr dirty="0" sz="1200">
                <a:latin typeface="Tahoma"/>
                <a:cs typeface="Tahoma"/>
              </a:rPr>
              <a:t>después de </a:t>
            </a:r>
            <a:r>
              <a:rPr dirty="0" sz="1200" spc="-5">
                <a:latin typeface="Tahoma"/>
                <a:cs typeface="Tahoma"/>
              </a:rPr>
              <a:t>toser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estornudar </a:t>
            </a:r>
            <a:r>
              <a:rPr dirty="0" sz="1200">
                <a:latin typeface="Tahoma"/>
                <a:cs typeface="Tahoma"/>
              </a:rPr>
              <a:t>y después de </a:t>
            </a:r>
            <a:r>
              <a:rPr dirty="0" sz="1200" spc="-5">
                <a:latin typeface="Tahoma"/>
                <a:cs typeface="Tahoma"/>
              </a:rPr>
              <a:t>tocar </a:t>
            </a:r>
            <a:r>
              <a:rPr dirty="0" sz="1200">
                <a:latin typeface="Tahoma"/>
                <a:cs typeface="Tahoma"/>
              </a:rPr>
              <a:t>superficies </a:t>
            </a:r>
            <a:r>
              <a:rPr dirty="0" sz="1200" spc="-5">
                <a:latin typeface="Tahoma"/>
                <a:cs typeface="Tahoma"/>
              </a:rPr>
              <a:t>potencialmente  contaminadas (picaportes, pasamanos, ascensores,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41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230" cy="8510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9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35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056640" indent="-181610">
              <a:lnSpc>
                <a:spcPct val="100000"/>
              </a:lnSpc>
              <a:spcBef>
                <a:spcPts val="5"/>
              </a:spcBef>
              <a:buAutoNum type="alphaLcPeriod" startAt="11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Desinfectar 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frecuentemente 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objetos 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personal 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(gafas, 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móviles,</a:t>
            </a:r>
            <a:endParaRPr sz="1200">
              <a:latin typeface="Tahoma"/>
              <a:cs typeface="Tahoma"/>
            </a:endParaRPr>
          </a:p>
          <a:p>
            <a:pPr marL="1056640" marR="698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micrófonos, otros) con </a:t>
            </a:r>
            <a:r>
              <a:rPr dirty="0" sz="1200">
                <a:latin typeface="Tahoma"/>
                <a:cs typeface="Tahoma"/>
              </a:rPr>
              <a:t>agua y </a:t>
            </a:r>
            <a:r>
              <a:rPr dirty="0" sz="1200" spc="-5">
                <a:latin typeface="Tahoma"/>
                <a:cs typeface="Tahoma"/>
              </a:rPr>
              <a:t>jabón y, </a:t>
            </a:r>
            <a:r>
              <a:rPr dirty="0" sz="1200">
                <a:latin typeface="Tahoma"/>
                <a:cs typeface="Tahoma"/>
              </a:rPr>
              <a:t>si no es </a:t>
            </a:r>
            <a:r>
              <a:rPr dirty="0" sz="1200" spc="-5">
                <a:latin typeface="Tahoma"/>
                <a:cs typeface="Tahoma"/>
              </a:rPr>
              <a:t>posible, con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solución  desinfectante.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ts val="1450"/>
              </a:lnSpc>
              <a:spcBef>
                <a:spcPts val="40"/>
              </a:spcBef>
              <a:buAutoNum type="alphaLcPeriod" startAt="12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Evitar,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medida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posible, compartir equipos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dispositivos  con otros </a:t>
            </a:r>
            <a:r>
              <a:rPr dirty="0" sz="1200">
                <a:latin typeface="Tahoma"/>
                <a:cs typeface="Tahoma"/>
              </a:rPr>
              <a:t>guías de </a:t>
            </a:r>
            <a:r>
              <a:rPr dirty="0" sz="1200" spc="-5">
                <a:latin typeface="Tahoma"/>
                <a:cs typeface="Tahoma"/>
              </a:rPr>
              <a:t>turismo. En 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necesidad </a:t>
            </a:r>
            <a:r>
              <a:rPr dirty="0" sz="1200">
                <a:latin typeface="Tahoma"/>
                <a:cs typeface="Tahoma"/>
              </a:rPr>
              <a:t>de uso </a:t>
            </a:r>
            <a:r>
              <a:rPr dirty="0" sz="1200" spc="-5">
                <a:latin typeface="Tahoma"/>
                <a:cs typeface="Tahoma"/>
              </a:rPr>
              <a:t>compartido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determinados equipos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dispositivos (walkies, radio </a:t>
            </a:r>
            <a:r>
              <a:rPr dirty="0" sz="1200">
                <a:latin typeface="Tahoma"/>
                <a:cs typeface="Tahoma"/>
              </a:rPr>
              <a:t>guías, </a:t>
            </a:r>
            <a:r>
              <a:rPr dirty="0" sz="1200" spc="-5">
                <a:latin typeface="Tahoma"/>
                <a:cs typeface="Tahoma"/>
              </a:rPr>
              <a:t>teléfonos, </a:t>
            </a:r>
            <a:r>
              <a:rPr dirty="0" sz="1200">
                <a:latin typeface="Tahoma"/>
                <a:cs typeface="Tahoma"/>
              </a:rPr>
              <a:t>paraguas,  </a:t>
            </a:r>
            <a:r>
              <a:rPr dirty="0" sz="1200" spc="-5">
                <a:latin typeface="Tahoma"/>
                <a:cs typeface="Tahoma"/>
              </a:rPr>
              <a:t>otros), </a:t>
            </a:r>
            <a:r>
              <a:rPr dirty="0" sz="1200">
                <a:latin typeface="Tahoma"/>
                <a:cs typeface="Tahoma"/>
              </a:rPr>
              <a:t>debe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desinfección, </a:t>
            </a:r>
            <a:r>
              <a:rPr dirty="0" sz="1200">
                <a:latin typeface="Tahoma"/>
                <a:cs typeface="Tahoma"/>
              </a:rPr>
              <a:t>antes y después de </a:t>
            </a:r>
            <a:r>
              <a:rPr dirty="0" sz="1200" spc="-5">
                <a:latin typeface="Tahoma"/>
                <a:cs typeface="Tahoma"/>
              </a:rPr>
              <a:t>cada</a:t>
            </a:r>
            <a:r>
              <a:rPr dirty="0" sz="1200" spc="-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2.- DISEÑO DE</a:t>
            </a:r>
            <a:r>
              <a:rPr dirty="0" sz="1200" spc="-3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ACTIVIDADES.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debe tener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cuenta: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056640" marR="9525" indent="-181610">
              <a:lnSpc>
                <a:spcPct val="100499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Elaborar recorridos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sentido </a:t>
            </a:r>
            <a:r>
              <a:rPr dirty="0" sz="1200">
                <a:latin typeface="Tahoma"/>
                <a:cs typeface="Tahoma"/>
              </a:rPr>
              <a:t>único para </a:t>
            </a:r>
            <a:r>
              <a:rPr dirty="0" sz="1200" spc="-5">
                <a:latin typeface="Tahoma"/>
                <a:cs typeface="Tahoma"/>
              </a:rPr>
              <a:t>evitar cruces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grupos siempre que  </a:t>
            </a:r>
            <a:r>
              <a:rPr dirty="0" sz="1200">
                <a:latin typeface="Tahoma"/>
                <a:cs typeface="Tahoma"/>
              </a:rPr>
              <a:t>se pueda </a:t>
            </a:r>
            <a:r>
              <a:rPr dirty="0" sz="1200" spc="-5">
                <a:latin typeface="Tahoma"/>
                <a:cs typeface="Tahoma"/>
              </a:rPr>
              <a:t>(ciudades pequeñas, cascos históricos), coordinándose en todo caso  con otros guías 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turismo.</a:t>
            </a:r>
            <a:endParaRPr sz="1200">
              <a:latin typeface="Tahoma"/>
              <a:cs typeface="Tahoma"/>
            </a:endParaRPr>
          </a:p>
          <a:p>
            <a:pPr algn="just" marL="1056640" marR="8255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Evitar zonas susceptibles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concentrar aglomeraciones, así </a:t>
            </a:r>
            <a:r>
              <a:rPr dirty="0" sz="1200" spc="-10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espacios  </a:t>
            </a:r>
            <a:r>
              <a:rPr dirty="0" sz="1200" spc="-5">
                <a:latin typeface="Tahoma"/>
                <a:cs typeface="Tahoma"/>
              </a:rPr>
              <a:t>reducidos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 cupos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limitados.</a:t>
            </a:r>
            <a:endParaRPr sz="1200">
              <a:latin typeface="Tahoma"/>
              <a:cs typeface="Tahoma"/>
            </a:endParaRPr>
          </a:p>
          <a:p>
            <a:pPr algn="just" marL="1056640" marR="5715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Siempre que </a:t>
            </a:r>
            <a:r>
              <a:rPr dirty="0" sz="1200" spc="-5">
                <a:latin typeface="Tahoma"/>
                <a:cs typeface="Tahoma"/>
              </a:rPr>
              <a:t>sea posible, establecer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10">
                <a:latin typeface="Tahoma"/>
                <a:cs typeface="Tahoma"/>
              </a:rPr>
              <a:t>único </a:t>
            </a:r>
            <a:r>
              <a:rPr dirty="0" sz="1200" spc="-5">
                <a:latin typeface="Tahoma"/>
                <a:cs typeface="Tahoma"/>
              </a:rPr>
              <a:t>punto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carga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descarga </a:t>
            </a:r>
            <a:r>
              <a:rPr dirty="0" sz="1200">
                <a:latin typeface="Tahoma"/>
                <a:cs typeface="Tahoma"/>
              </a:rPr>
              <a:t>del  </a:t>
            </a:r>
            <a:r>
              <a:rPr dirty="0" sz="1200" spc="-5">
                <a:latin typeface="Tahoma"/>
                <a:cs typeface="Tahoma"/>
              </a:rPr>
              <a:t>vehículo  </a:t>
            </a:r>
            <a:r>
              <a:rPr dirty="0" sz="1200">
                <a:latin typeface="Tahoma"/>
                <a:cs typeface="Tahoma"/>
              </a:rPr>
              <a:t>en  </a:t>
            </a:r>
            <a:r>
              <a:rPr dirty="0" sz="1200" spc="-5">
                <a:latin typeface="Tahoma"/>
                <a:cs typeface="Tahoma"/>
              </a:rPr>
              <a:t>las  ciudades  con  mayor  volumen 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turismo,  </a:t>
            </a:r>
            <a:r>
              <a:rPr dirty="0" sz="1200">
                <a:latin typeface="Tahoma"/>
                <a:cs typeface="Tahoma"/>
              </a:rPr>
              <a:t>para  </a:t>
            </a:r>
            <a:r>
              <a:rPr dirty="0" sz="1200" spc="-5">
                <a:latin typeface="Tahoma"/>
                <a:cs typeface="Tahoma"/>
              </a:rPr>
              <a:t>facilitar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  <a:p>
            <a:pPr marL="1056640" marR="5715">
              <a:lnSpc>
                <a:spcPts val="144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información, aplicación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normativas higiénico-sanitarias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controlar </a:t>
            </a:r>
            <a:r>
              <a:rPr dirty="0" sz="1200">
                <a:latin typeface="Tahoma"/>
                <a:cs typeface="Tahoma"/>
              </a:rPr>
              <a:t>dicha  </a:t>
            </a:r>
            <a:r>
              <a:rPr dirty="0" sz="1200" spc="-5">
                <a:latin typeface="Tahoma"/>
                <a:cs typeface="Tahoma"/>
              </a:rPr>
              <a:t>aplicación.</a:t>
            </a:r>
            <a:endParaRPr sz="1200">
              <a:latin typeface="Tahoma"/>
              <a:cs typeface="Tahoma"/>
            </a:endParaRPr>
          </a:p>
          <a:p>
            <a:pPr algn="just" marL="1056640" marR="8890" indent="-181610">
              <a:lnSpc>
                <a:spcPts val="1450"/>
              </a:lnSpc>
              <a:spcBef>
                <a:spcPts val="5"/>
              </a:spcBef>
              <a:buAutoNum type="alphaLcPeriod" startAt="4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recorridos </a:t>
            </a:r>
            <a:r>
              <a:rPr dirty="0" sz="1200">
                <a:latin typeface="Tahoma"/>
                <a:cs typeface="Tahoma"/>
              </a:rPr>
              <a:t>a pie y las paradas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explicación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monumentos </a:t>
            </a:r>
            <a:r>
              <a:rPr dirty="0" sz="1200">
                <a:latin typeface="Tahoma"/>
                <a:cs typeface="Tahoma"/>
              </a:rPr>
              <a:t>deben  </a:t>
            </a:r>
            <a:r>
              <a:rPr dirty="0" sz="1200" spc="-5">
                <a:latin typeface="Tahoma"/>
                <a:cs typeface="Tahoma"/>
              </a:rPr>
              <a:t>realizarse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espacios abiertos y/o amplios, respetando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distancia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seguridad.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390"/>
              </a:lnSpc>
              <a:buAutoNum type="alphaLcPeriod" startAt="4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Respetar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número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máximo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definido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ofrecer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</a:t>
            </a:r>
            <a:endParaRPr sz="1200">
              <a:latin typeface="Tahoma"/>
              <a:cs typeface="Tahoma"/>
            </a:endParaRPr>
          </a:p>
          <a:p>
            <a:pPr marL="1056640">
              <a:lnSpc>
                <a:spcPct val="10000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manera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segura.</a:t>
            </a:r>
            <a:endParaRPr sz="1200">
              <a:latin typeface="Tahoma"/>
              <a:cs typeface="Tahoma"/>
            </a:endParaRPr>
          </a:p>
          <a:p>
            <a:pPr algn="just" marL="1056640" marR="6350" indent="-181610">
              <a:lnSpc>
                <a:spcPct val="100400"/>
              </a:lnSpc>
              <a:buAutoNum type="alphaLcPeriod" startAt="6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Solicitar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proveedores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servicio con </a:t>
            </a:r>
            <a:r>
              <a:rPr dirty="0" sz="1200">
                <a:latin typeface="Tahoma"/>
                <a:cs typeface="Tahoma"/>
              </a:rPr>
              <a:t>los que más </a:t>
            </a:r>
            <a:r>
              <a:rPr dirty="0" sz="1200" spc="-5">
                <a:latin typeface="Tahoma"/>
                <a:cs typeface="Tahoma"/>
              </a:rPr>
              <a:t>trabaje (alojamientos,  restaurantes, </a:t>
            </a:r>
            <a:r>
              <a:rPr dirty="0" sz="1200">
                <a:latin typeface="Tahoma"/>
                <a:cs typeface="Tahoma"/>
              </a:rPr>
              <a:t>museos, </a:t>
            </a:r>
            <a:r>
              <a:rPr dirty="0" sz="1200" spc="-5">
                <a:latin typeface="Tahoma"/>
                <a:cs typeface="Tahoma"/>
              </a:rPr>
              <a:t>monumentos, otros)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protocolo </a:t>
            </a:r>
            <a:r>
              <a:rPr dirty="0" sz="1200">
                <a:latin typeface="Tahoma"/>
                <a:cs typeface="Tahoma"/>
              </a:rPr>
              <a:t>para la </a:t>
            </a:r>
            <a:r>
              <a:rPr dirty="0" sz="1200" spc="-5">
                <a:latin typeface="Tahoma"/>
                <a:cs typeface="Tahoma"/>
              </a:rPr>
              <a:t>prevención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riesgos higiénico-sanitarios frente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COVID-19 que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aplique.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3.- DURANTE </a:t>
            </a:r>
            <a:r>
              <a:rPr dirty="0" sz="1200" b="1">
                <a:latin typeface="Tahoma"/>
                <a:cs typeface="Tahoma"/>
              </a:rPr>
              <a:t>EL</a:t>
            </a:r>
            <a:r>
              <a:rPr dirty="0" sz="1200" spc="-5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RECORRIDO: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882650" marR="8255" indent="-228600">
              <a:lnSpc>
                <a:spcPct val="100400"/>
              </a:lnSpc>
              <a:buAutoNum type="alphaL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guía de </a:t>
            </a:r>
            <a:r>
              <a:rPr dirty="0" sz="1200" spc="-5">
                <a:latin typeface="Tahoma"/>
                <a:cs typeface="Tahoma"/>
              </a:rPr>
              <a:t>turismo </a:t>
            </a:r>
            <a:r>
              <a:rPr dirty="0" sz="1200">
                <a:latin typeface="Tahoma"/>
                <a:cs typeface="Tahoma"/>
              </a:rPr>
              <a:t>debe dar siempre imagen de </a:t>
            </a:r>
            <a:r>
              <a:rPr dirty="0" sz="1200" spc="-5">
                <a:latin typeface="Tahoma"/>
                <a:cs typeface="Tahoma"/>
              </a:rPr>
              <a:t>tranquilidad </a:t>
            </a:r>
            <a:r>
              <a:rPr dirty="0" sz="1200">
                <a:latin typeface="Tahoma"/>
                <a:cs typeface="Tahoma"/>
              </a:rPr>
              <a:t>y confianza en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aplicación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este protocolo. Durante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recorrido </a:t>
            </a:r>
            <a:r>
              <a:rPr dirty="0" sz="1200">
                <a:latin typeface="Tahoma"/>
                <a:cs typeface="Tahoma"/>
              </a:rPr>
              <a:t>debe </a:t>
            </a:r>
            <a:r>
              <a:rPr dirty="0" sz="1200" spc="-5">
                <a:latin typeface="Tahoma"/>
                <a:cs typeface="Tahoma"/>
              </a:rPr>
              <a:t>recordar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cliente </a:t>
            </a:r>
            <a:r>
              <a:rPr dirty="0" sz="1200">
                <a:latin typeface="Tahoma"/>
                <a:cs typeface="Tahoma"/>
              </a:rPr>
              <a:t>el  </a:t>
            </a:r>
            <a:r>
              <a:rPr dirty="0" sz="1200" spc="-5">
                <a:latin typeface="Tahoma"/>
                <a:cs typeface="Tahoma"/>
              </a:rPr>
              <a:t>cumplimiento de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medidas.</a:t>
            </a:r>
            <a:endParaRPr sz="1200">
              <a:latin typeface="Tahoma"/>
              <a:cs typeface="Tahoma"/>
            </a:endParaRPr>
          </a:p>
          <a:p>
            <a:pPr algn="just" marL="882650" marR="5715" indent="-228600">
              <a:lnSpc>
                <a:spcPct val="100499"/>
              </a:lnSpc>
              <a:buAutoNum type="alphaL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guía de </a:t>
            </a:r>
            <a:r>
              <a:rPr dirty="0" sz="1200" spc="-5">
                <a:latin typeface="Tahoma"/>
                <a:cs typeface="Tahoma"/>
              </a:rPr>
              <a:t>turismo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opte por llevar guantes </a:t>
            </a:r>
            <a:r>
              <a:rPr dirty="0" sz="1200">
                <a:latin typeface="Tahoma"/>
                <a:cs typeface="Tahoma"/>
              </a:rPr>
              <a:t>debe ponérselos delante de los  </a:t>
            </a:r>
            <a:r>
              <a:rPr dirty="0" sz="1200" spc="-5">
                <a:latin typeface="Tahoma"/>
                <a:cs typeface="Tahoma"/>
              </a:rPr>
              <a:t>visitantes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utilizarlos correctamente, </a:t>
            </a:r>
            <a:r>
              <a:rPr dirty="0" sz="1200">
                <a:latin typeface="Tahoma"/>
                <a:cs typeface="Tahoma"/>
              </a:rPr>
              <a:t>si bien se </a:t>
            </a:r>
            <a:r>
              <a:rPr dirty="0" sz="1200" spc="-5">
                <a:latin typeface="Tahoma"/>
                <a:cs typeface="Tahoma"/>
              </a:rPr>
              <a:t>recomienda optar </a:t>
            </a:r>
            <a:r>
              <a:rPr dirty="0" sz="1200">
                <a:latin typeface="Tahoma"/>
                <a:cs typeface="Tahoma"/>
              </a:rPr>
              <a:t>por el </a:t>
            </a:r>
            <a:r>
              <a:rPr dirty="0" sz="1200" spc="-5">
                <a:latin typeface="Tahoma"/>
                <a:cs typeface="Tahoma"/>
              </a:rPr>
              <a:t>lavado </a:t>
            </a:r>
            <a:r>
              <a:rPr dirty="0" sz="1200">
                <a:latin typeface="Tahoma"/>
                <a:cs typeface="Tahoma"/>
              </a:rPr>
              <a:t>de  manos </a:t>
            </a:r>
            <a:r>
              <a:rPr dirty="0" sz="1200" spc="-5">
                <a:latin typeface="Tahoma"/>
                <a:cs typeface="Tahoma"/>
              </a:rPr>
              <a:t>antes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después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visita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siempre que se compartan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equipos.</a:t>
            </a:r>
            <a:endParaRPr sz="1200">
              <a:latin typeface="Tahoma"/>
              <a:cs typeface="Tahoma"/>
            </a:endParaRPr>
          </a:p>
          <a:p>
            <a:pPr algn="just" marL="882650" marR="10160" indent="-228600">
              <a:lnSpc>
                <a:spcPct val="100400"/>
              </a:lnSpc>
              <a:spcBef>
                <a:spcPts val="5"/>
              </a:spcBef>
              <a:buAutoNum type="alphaL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Utilizar auriculares/radioguías debidamente desinfectados </a:t>
            </a:r>
            <a:r>
              <a:rPr dirty="0" sz="1200">
                <a:latin typeface="Tahoma"/>
                <a:cs typeface="Tahoma"/>
              </a:rPr>
              <a:t>o de un solo uso. </a:t>
            </a:r>
            <a:r>
              <a:rPr dirty="0" sz="1200" spc="-5">
                <a:latin typeface="Tahoma"/>
                <a:cs typeface="Tahoma"/>
              </a:rPr>
              <a:t>En  caso </a:t>
            </a:r>
            <a:r>
              <a:rPr dirty="0" sz="1200">
                <a:latin typeface="Tahoma"/>
                <a:cs typeface="Tahoma"/>
              </a:rPr>
              <a:t>de que no </a:t>
            </a:r>
            <a:r>
              <a:rPr dirty="0" sz="1200" spc="-5">
                <a:latin typeface="Tahoma"/>
                <a:cs typeface="Tahoma"/>
              </a:rPr>
              <a:t>sean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un solo </a:t>
            </a:r>
            <a:r>
              <a:rPr dirty="0" sz="1200" spc="-5">
                <a:latin typeface="Tahoma"/>
                <a:cs typeface="Tahoma"/>
              </a:rPr>
              <a:t>uso,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cliente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desinfectará las </a:t>
            </a:r>
            <a:r>
              <a:rPr dirty="0" sz="1200">
                <a:latin typeface="Tahoma"/>
                <a:cs typeface="Tahoma"/>
              </a:rPr>
              <a:t>manos </a:t>
            </a:r>
            <a:r>
              <a:rPr dirty="0" sz="1200" spc="-5">
                <a:latin typeface="Tahoma"/>
                <a:cs typeface="Tahoma"/>
              </a:rPr>
              <a:t>antes </a:t>
            </a:r>
            <a:r>
              <a:rPr dirty="0" sz="1200">
                <a:latin typeface="Tahoma"/>
                <a:cs typeface="Tahoma"/>
              </a:rPr>
              <a:t>y  después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utilizarlos.</a:t>
            </a:r>
            <a:endParaRPr sz="1200">
              <a:latin typeface="Tahoma"/>
              <a:cs typeface="Tahoma"/>
            </a:endParaRPr>
          </a:p>
          <a:p>
            <a:pPr algn="just" marL="882650" marR="6350" indent="-228600">
              <a:lnSpc>
                <a:spcPct val="100800"/>
              </a:lnSpc>
              <a:buAutoNum type="alphaL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Evitar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repartir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material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impreso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tales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mapas,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folletos,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hacerlo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deben  </a:t>
            </a:r>
            <a:r>
              <a:rPr dirty="0" sz="1200" spc="-5">
                <a:latin typeface="Tahoma"/>
                <a:cs typeface="Tahoma"/>
              </a:rPr>
              <a:t>encontrarse plastificados </a:t>
            </a:r>
            <a:r>
              <a:rPr dirty="0" sz="1200">
                <a:latin typeface="Tahoma"/>
                <a:cs typeface="Tahoma"/>
              </a:rPr>
              <a:t>y ser de </a:t>
            </a:r>
            <a:r>
              <a:rPr dirty="0" sz="1200" spc="-5">
                <a:latin typeface="Tahoma"/>
                <a:cs typeface="Tahoma"/>
              </a:rPr>
              <a:t>fácil 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o de un </a:t>
            </a:r>
            <a:r>
              <a:rPr dirty="0" sz="1200" spc="-5">
                <a:latin typeface="Tahoma"/>
                <a:cs typeface="Tahoma"/>
              </a:rPr>
              <a:t>solo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algn="just" marL="882650" marR="8890" indent="-22860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Respetar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horario </a:t>
            </a:r>
            <a:r>
              <a:rPr dirty="0" sz="1200">
                <a:latin typeface="Tahoma"/>
                <a:cs typeface="Tahoma"/>
              </a:rPr>
              <a:t>planeado para </a:t>
            </a:r>
            <a:r>
              <a:rPr dirty="0" sz="1200" spc="-5">
                <a:latin typeface="Tahoma"/>
                <a:cs typeface="Tahoma"/>
              </a:rPr>
              <a:t>evitar </a:t>
            </a:r>
            <a:r>
              <a:rPr dirty="0" sz="1200">
                <a:latin typeface="Tahoma"/>
                <a:cs typeface="Tahoma"/>
              </a:rPr>
              <a:t>incidencias. </a:t>
            </a:r>
            <a:r>
              <a:rPr dirty="0" sz="1200" spc="-5">
                <a:latin typeface="Tahoma"/>
                <a:cs typeface="Tahoma"/>
              </a:rPr>
              <a:t>Deben evitarse  improvisaciones que afecten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desarrollo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itinerario </a:t>
            </a:r>
            <a:r>
              <a:rPr dirty="0" sz="1200">
                <a:latin typeface="Tahoma"/>
                <a:cs typeface="Tahoma"/>
              </a:rPr>
              <a:t>de 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visita.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42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0325" cy="299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507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444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algn="just" marL="882650" marR="6350" indent="-228600">
              <a:lnSpc>
                <a:spcPts val="1450"/>
              </a:lnSpc>
              <a:spcBef>
                <a:spcPts val="45"/>
              </a:spcBef>
              <a:buAutoNum type="alphaLcPeriod" startAt="6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Respetar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de los demás </a:t>
            </a:r>
            <a:r>
              <a:rPr dirty="0" sz="1200" spc="-5">
                <a:latin typeface="Tahoma"/>
                <a:cs typeface="Tahoma"/>
              </a:rPr>
              <a:t>compañeros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coordinación con </a:t>
            </a:r>
            <a:r>
              <a:rPr dirty="0" sz="1200">
                <a:latin typeface="Tahoma"/>
                <a:cs typeface="Tahoma"/>
              </a:rPr>
              <a:t>los mismos,  </a:t>
            </a:r>
            <a:r>
              <a:rPr dirty="0" sz="1200" spc="-5">
                <a:latin typeface="Tahoma"/>
                <a:cs typeface="Tahoma"/>
              </a:rPr>
              <a:t>sobre todo en </a:t>
            </a:r>
            <a:r>
              <a:rPr dirty="0" sz="1200">
                <a:latin typeface="Tahoma"/>
                <a:cs typeface="Tahoma"/>
              </a:rPr>
              <a:t>lugares </a:t>
            </a:r>
            <a:r>
              <a:rPr dirty="0" sz="1200" spc="-5">
                <a:latin typeface="Tahoma"/>
                <a:cs typeface="Tahoma"/>
              </a:rPr>
              <a:t>con calles estrechas, acceso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monumentos,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  <a:p>
            <a:pPr algn="just" marL="882650" marR="5080" indent="-228600">
              <a:lnSpc>
                <a:spcPts val="1440"/>
              </a:lnSpc>
              <a:spcBef>
                <a:spcPts val="5"/>
              </a:spcBef>
              <a:buAutoNum type="alphaLcPeriod" startAt="6"/>
              <a:tabLst>
                <a:tab pos="883285" algn="l"/>
              </a:tabLst>
            </a:pPr>
            <a:r>
              <a:rPr dirty="0" sz="1200">
                <a:latin typeface="Tahoma"/>
                <a:cs typeface="Tahoma"/>
              </a:rPr>
              <a:t>Mantener la </a:t>
            </a:r>
            <a:r>
              <a:rPr dirty="0" sz="1200" spc="-5">
                <a:latin typeface="Tahoma"/>
                <a:cs typeface="Tahoma"/>
              </a:rPr>
              <a:t>distancia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seguridad </a:t>
            </a:r>
            <a:r>
              <a:rPr dirty="0" sz="1200">
                <a:latin typeface="Tahoma"/>
                <a:cs typeface="Tahoma"/>
              </a:rPr>
              <a:t>entre </a:t>
            </a: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guía de </a:t>
            </a:r>
            <a:r>
              <a:rPr dirty="0" sz="1200" spc="-5">
                <a:latin typeface="Tahoma"/>
                <a:cs typeface="Tahoma"/>
              </a:rPr>
              <a:t>turismo </a:t>
            </a:r>
            <a:r>
              <a:rPr dirty="0" sz="1200">
                <a:latin typeface="Tahoma"/>
                <a:cs typeface="Tahoma"/>
              </a:rPr>
              <a:t>y los </a:t>
            </a:r>
            <a:r>
              <a:rPr dirty="0" sz="1200" spc="-5">
                <a:latin typeface="Tahoma"/>
                <a:cs typeface="Tahoma"/>
              </a:rPr>
              <a:t>clientes, </a:t>
            </a:r>
            <a:r>
              <a:rPr dirty="0" sz="1200">
                <a:latin typeface="Tahoma"/>
                <a:cs typeface="Tahoma"/>
              </a:rPr>
              <a:t>y entre  ellos mismos </a:t>
            </a:r>
            <a:r>
              <a:rPr dirty="0" sz="1200" spc="-5">
                <a:latin typeface="Tahoma"/>
                <a:cs typeface="Tahoma"/>
              </a:rPr>
              <a:t>durante todo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recorrido. </a:t>
            </a:r>
            <a:r>
              <a:rPr dirty="0" sz="1200">
                <a:latin typeface="Tahoma"/>
                <a:cs typeface="Tahoma"/>
              </a:rPr>
              <a:t>Si no es </a:t>
            </a:r>
            <a:r>
              <a:rPr dirty="0" sz="1200" spc="-5">
                <a:latin typeface="Tahoma"/>
                <a:cs typeface="Tahoma"/>
              </a:rPr>
              <a:t>posible, </a:t>
            </a:r>
            <a:r>
              <a:rPr dirty="0" sz="1200">
                <a:latin typeface="Tahoma"/>
                <a:cs typeface="Tahoma"/>
              </a:rPr>
              <a:t>debe </a:t>
            </a:r>
            <a:r>
              <a:rPr dirty="0" sz="1200" spc="-5">
                <a:latin typeface="Tahoma"/>
                <a:cs typeface="Tahoma"/>
              </a:rPr>
              <a:t>utilizarse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mascarilla</a:t>
            </a:r>
            <a:endParaRPr sz="1200">
              <a:latin typeface="Tahoma"/>
              <a:cs typeface="Tahoma"/>
            </a:endParaRPr>
          </a:p>
          <a:p>
            <a:pPr algn="just" marL="882650" marR="5080">
              <a:lnSpc>
                <a:spcPts val="1450"/>
              </a:lnSpc>
            </a:pP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instar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utilizarla también, </a:t>
            </a:r>
            <a:r>
              <a:rPr dirty="0" sz="1200">
                <a:latin typeface="Tahoma"/>
                <a:cs typeface="Tahoma"/>
              </a:rPr>
              <a:t>al igual, deberá </a:t>
            </a:r>
            <a:r>
              <a:rPr dirty="0" sz="1200" spc="-5">
                <a:latin typeface="Tahoma"/>
                <a:cs typeface="Tahoma"/>
              </a:rPr>
              <a:t>informar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cliente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esta exigencia antes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comenzar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recorrido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que la </a:t>
            </a:r>
            <a:r>
              <a:rPr dirty="0" sz="1200" spc="-5">
                <a:latin typeface="Tahoma"/>
                <a:cs typeface="Tahoma"/>
              </a:rPr>
              <a:t>traigan  consigo.</a:t>
            </a:r>
            <a:endParaRPr sz="1200">
              <a:latin typeface="Tahoma"/>
              <a:cs typeface="Tahoma"/>
            </a:endParaRPr>
          </a:p>
          <a:p>
            <a:pPr marL="882650" indent="-228600">
              <a:lnSpc>
                <a:spcPts val="1390"/>
              </a:lnSpc>
              <a:buAutoNum type="alphaLcPeriod" startAt="8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Para   facilitar   </a:t>
            </a:r>
            <a:r>
              <a:rPr dirty="0" sz="120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comunicación   </a:t>
            </a:r>
            <a:r>
              <a:rPr dirty="0" sz="1200">
                <a:latin typeface="Tahoma"/>
                <a:cs typeface="Tahoma"/>
              </a:rPr>
              <a:t>ante  </a:t>
            </a:r>
            <a:r>
              <a:rPr dirty="0" sz="1200" spc="-5">
                <a:latin typeface="Tahoma"/>
                <a:cs typeface="Tahoma"/>
              </a:rPr>
              <a:t>clientes   con   </a:t>
            </a:r>
            <a:r>
              <a:rPr dirty="0" sz="1200">
                <a:latin typeface="Tahoma"/>
                <a:cs typeface="Tahoma"/>
              </a:rPr>
              <a:t>discapacidad  </a:t>
            </a:r>
            <a:r>
              <a:rPr dirty="0" sz="1200" spc="-5">
                <a:latin typeface="Tahoma"/>
                <a:cs typeface="Tahoma"/>
              </a:rPr>
              <a:t>auditiva 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endParaRPr sz="1200">
              <a:latin typeface="Tahoma"/>
              <a:cs typeface="Tahoma"/>
            </a:endParaRPr>
          </a:p>
          <a:p>
            <a:pPr algn="just" marL="88265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recomienda utilizar mascarillas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caretas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transparentes.</a:t>
            </a:r>
            <a:endParaRPr sz="1200">
              <a:latin typeface="Tahoma"/>
              <a:cs typeface="Tahoma"/>
            </a:endParaRPr>
          </a:p>
          <a:p>
            <a:pPr algn="just" marL="882650" marR="6985" indent="-228600">
              <a:lnSpc>
                <a:spcPct val="100600"/>
              </a:lnSpc>
              <a:spcBef>
                <a:spcPts val="5"/>
              </a:spcBef>
              <a:buAutoNum type="alphaLcPeriod" startAt="9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Evitar </a:t>
            </a:r>
            <a:r>
              <a:rPr dirty="0" sz="1200">
                <a:latin typeface="Tahoma"/>
                <a:cs typeface="Tahoma"/>
              </a:rPr>
              <a:t>el uso de </a:t>
            </a:r>
            <a:r>
              <a:rPr dirty="0" sz="1200" spc="-5">
                <a:latin typeface="Tahoma"/>
                <a:cs typeface="Tahoma"/>
              </a:rPr>
              <a:t>dinero efectivo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priorizar </a:t>
            </a:r>
            <a:r>
              <a:rPr dirty="0" sz="1200">
                <a:latin typeface="Tahoma"/>
                <a:cs typeface="Tahoma"/>
              </a:rPr>
              <a:t>el uso de </a:t>
            </a:r>
            <a:r>
              <a:rPr dirty="0" sz="1200" spc="-5">
                <a:latin typeface="Tahoma"/>
                <a:cs typeface="Tahoma"/>
              </a:rPr>
              <a:t>tarjeta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otros </a:t>
            </a:r>
            <a:r>
              <a:rPr dirty="0" sz="1200">
                <a:latin typeface="Tahoma"/>
                <a:cs typeface="Tahoma"/>
              </a:rPr>
              <a:t>medios  </a:t>
            </a:r>
            <a:r>
              <a:rPr dirty="0" sz="1200" spc="-5">
                <a:latin typeface="Tahoma"/>
                <a:cs typeface="Tahoma"/>
              </a:rPr>
              <a:t>electrónicos, preferiblemente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cobros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pagos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servicios y/o proveedores. En 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que se manipule efectivo, deben </a:t>
            </a:r>
            <a:r>
              <a:rPr dirty="0" sz="1200">
                <a:latin typeface="Tahoma"/>
                <a:cs typeface="Tahoma"/>
              </a:rPr>
              <a:t>lavarse o </a:t>
            </a:r>
            <a:r>
              <a:rPr dirty="0" sz="1200" spc="-5">
                <a:latin typeface="Tahoma"/>
                <a:cs typeface="Tahoma"/>
              </a:rPr>
              <a:t>desinfectarse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manos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mayor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brevedad.</a:t>
            </a:r>
            <a:endParaRPr sz="1200">
              <a:latin typeface="Tahoma"/>
              <a:cs typeface="Tahoma"/>
            </a:endParaRPr>
          </a:p>
          <a:p>
            <a:pPr algn="just" marL="882650" marR="5080" indent="-228600">
              <a:lnSpc>
                <a:spcPts val="1450"/>
              </a:lnSpc>
              <a:spcBef>
                <a:spcPts val="40"/>
              </a:spcBef>
              <a:buAutoNum type="alphaLcPeriod" startAt="9"/>
              <a:tabLst>
                <a:tab pos="883285" algn="l"/>
              </a:tabLst>
            </a:pPr>
            <a:r>
              <a:rPr dirty="0" sz="1200" spc="-5">
                <a:latin typeface="Tahoma"/>
                <a:cs typeface="Tahoma"/>
              </a:rPr>
              <a:t>Garantizar que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utilizados,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manipulen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desechen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15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43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5999480" cy="683260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557655" marR="1552575" indent="948055">
              <a:lnSpc>
                <a:spcPct val="101000"/>
              </a:lnSpc>
              <a:spcBef>
                <a:spcPts val="85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 8 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SUPERVISORES DE</a:t>
            </a:r>
            <a:r>
              <a:rPr dirty="0" sz="1200" spc="-4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TUROPERADORES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soportes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digitales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promoción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ofertas,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ejemplo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tables,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PC,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  <a:p>
            <a:pPr algn="just" marL="643255" marR="5715" indent="-181610">
              <a:lnSpc>
                <a:spcPct val="1004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Informar </a:t>
            </a:r>
            <a:r>
              <a:rPr dirty="0" sz="1200">
                <a:latin typeface="Tahoma"/>
                <a:cs typeface="Tahoma"/>
              </a:rPr>
              <a:t>que se </a:t>
            </a:r>
            <a:r>
              <a:rPr dirty="0" sz="1200" spc="-5">
                <a:latin typeface="Tahoma"/>
                <a:cs typeface="Tahoma"/>
              </a:rPr>
              <a:t>mantendrá distanciamiento físico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restaurantes, </a:t>
            </a:r>
            <a:r>
              <a:rPr dirty="0" sz="1200">
                <a:latin typeface="Tahoma"/>
                <a:cs typeface="Tahoma"/>
              </a:rPr>
              <a:t>espacios  </a:t>
            </a:r>
            <a:r>
              <a:rPr dirty="0" sz="1200" spc="-5">
                <a:latin typeface="Tahoma"/>
                <a:cs typeface="Tahoma"/>
              </a:rPr>
              <a:t>públicos </a:t>
            </a:r>
            <a:r>
              <a:rPr dirty="0" sz="1200">
                <a:latin typeface="Tahoma"/>
                <a:cs typeface="Tahoma"/>
              </a:rPr>
              <a:t>y medio de </a:t>
            </a:r>
            <a:r>
              <a:rPr dirty="0" sz="1200" spc="-5">
                <a:latin typeface="Tahoma"/>
                <a:cs typeface="Tahoma"/>
              </a:rPr>
              <a:t>transporte terrestre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excursiones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programas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servicios turísticos, circuitos, </a:t>
            </a:r>
            <a:r>
              <a:rPr dirty="0" sz="1200">
                <a:latin typeface="Tahoma"/>
                <a:cs typeface="Tahoma"/>
              </a:rPr>
              <a:t>entre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accesos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las oficinas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Jabón, dispensador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gel desinfectante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sustancia clorada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0.1%.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Cesto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papelera de pedal con bolsa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Servilletas desechables </a:t>
            </a:r>
            <a:r>
              <a:rPr dirty="0" sz="1200">
                <a:latin typeface="Tahoma"/>
                <a:cs typeface="Tahoma"/>
              </a:rPr>
              <a:t>o toallas</a:t>
            </a:r>
            <a:r>
              <a:rPr dirty="0" sz="1200" spc="-5">
                <a:latin typeface="Tahoma"/>
                <a:cs typeface="Tahoma"/>
              </a:rPr>
              <a:t> desinfectantes.</a:t>
            </a:r>
            <a:endParaRPr sz="1200">
              <a:latin typeface="Tahoma"/>
              <a:cs typeface="Tahoma"/>
            </a:endParaRPr>
          </a:p>
          <a:p>
            <a:pPr marL="643255" marR="8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Nasobucos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mascarillas extras por </a:t>
            </a:r>
            <a:r>
              <a:rPr dirty="0" sz="1200">
                <a:latin typeface="Tahoma"/>
                <a:cs typeface="Tahoma"/>
              </a:rPr>
              <a:t>si un </a:t>
            </a:r>
            <a:r>
              <a:rPr dirty="0" sz="1200" spc="-5">
                <a:latin typeface="Tahoma"/>
                <a:cs typeface="Tahoma"/>
              </a:rPr>
              <a:t>cliente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necesitara </a:t>
            </a:r>
            <a:r>
              <a:rPr dirty="0" sz="1200">
                <a:latin typeface="Tahoma"/>
                <a:cs typeface="Tahoma"/>
              </a:rPr>
              <a:t>en el intercambio  de </a:t>
            </a:r>
            <a:r>
              <a:rPr dirty="0" sz="1200" spc="-5">
                <a:latin typeface="Tahoma"/>
                <a:cs typeface="Tahoma"/>
              </a:rPr>
              <a:t>información que se establezca en el arribo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reunión 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algn="ctr" marR="121285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obligatorio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nasobuco </a:t>
            </a:r>
            <a:r>
              <a:rPr dirty="0" sz="1200">
                <a:latin typeface="Tahoma"/>
                <a:cs typeface="Tahoma"/>
              </a:rPr>
              <a:t>durante </a:t>
            </a:r>
            <a:r>
              <a:rPr dirty="0" sz="1200" spc="-5">
                <a:latin typeface="Tahoma"/>
                <a:cs typeface="Tahoma"/>
              </a:rPr>
              <a:t>proceso de ventas y/o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asistencia.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marR="571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Distanciamiento </a:t>
            </a:r>
            <a:r>
              <a:rPr dirty="0" sz="1200">
                <a:latin typeface="Tahoma"/>
                <a:cs typeface="Tahoma"/>
              </a:rPr>
              <a:t>de muebles y </a:t>
            </a:r>
            <a:r>
              <a:rPr dirty="0" sz="1200" spc="-5">
                <a:latin typeface="Tahoma"/>
                <a:cs typeface="Tahoma"/>
              </a:rPr>
              <a:t>burós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oficinas garantizando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distancia  establecida de </a:t>
            </a:r>
            <a:r>
              <a:rPr dirty="0" sz="1200">
                <a:latin typeface="Tahoma"/>
                <a:cs typeface="Tahoma"/>
              </a:rPr>
              <a:t>1.5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metros.</a:t>
            </a:r>
            <a:endParaRPr sz="1200">
              <a:latin typeface="Tahoma"/>
              <a:cs typeface="Tahoma"/>
            </a:endParaRPr>
          </a:p>
          <a:p>
            <a:pPr marL="643255" marR="889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Ubicación de las sillas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a distanciamiento a un </a:t>
            </a:r>
            <a:r>
              <a:rPr dirty="0" sz="1200" spc="-5">
                <a:latin typeface="Tahoma"/>
                <a:cs typeface="Tahoma"/>
              </a:rPr>
              <a:t>metro </a:t>
            </a:r>
            <a:r>
              <a:rPr dirty="0" sz="1200">
                <a:latin typeface="Tahoma"/>
                <a:cs typeface="Tahoma"/>
              </a:rPr>
              <a:t>de distancia  del </a:t>
            </a:r>
            <a:r>
              <a:rPr dirty="0" sz="1200" spc="-5">
                <a:latin typeface="Tahoma"/>
                <a:cs typeface="Tahoma"/>
              </a:rPr>
              <a:t>borde del buró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atención.</a:t>
            </a:r>
            <a:endParaRPr sz="1200">
              <a:latin typeface="Tahoma"/>
              <a:cs typeface="Tahoma"/>
            </a:endParaRPr>
          </a:p>
          <a:p>
            <a:pPr marL="643255" marR="635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con </a:t>
            </a:r>
            <a:r>
              <a:rPr dirty="0" sz="1200">
                <a:latin typeface="Tahoma"/>
                <a:cs typeface="Tahoma"/>
              </a:rPr>
              <a:t>agua, detergente líquido y </a:t>
            </a:r>
            <a:r>
              <a:rPr dirty="0" sz="1200" spc="-5">
                <a:latin typeface="Tahoma"/>
                <a:cs typeface="Tahoma"/>
              </a:rPr>
              <a:t>sustancia desinfectante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todas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superficies de frecuente contacto del buro </a:t>
            </a:r>
            <a:r>
              <a:rPr dirty="0" sz="1200">
                <a:latin typeface="Tahoma"/>
                <a:cs typeface="Tahoma"/>
              </a:rPr>
              <a:t>de oficina y del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local.</a:t>
            </a:r>
            <a:endParaRPr sz="1200">
              <a:latin typeface="Tahoma"/>
              <a:cs typeface="Tahoma"/>
            </a:endParaRPr>
          </a:p>
          <a:p>
            <a:pPr marL="643255" marR="8890" indent="-181610">
              <a:lnSpc>
                <a:spcPts val="144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Respetar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distancias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seguridad interpersonal </a:t>
            </a:r>
            <a:r>
              <a:rPr dirty="0" sz="1200">
                <a:latin typeface="Tahoma"/>
                <a:cs typeface="Tahoma"/>
              </a:rPr>
              <a:t>durante el </a:t>
            </a:r>
            <a:r>
              <a:rPr dirty="0" sz="1200" spc="-5">
                <a:latin typeface="Tahoma"/>
                <a:cs typeface="Tahoma"/>
              </a:rPr>
              <a:t>servicio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recepción en los arribos de clientes en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aeropuertos.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ts val="145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con sustancia desinfectante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>
                <a:latin typeface="Tahoma"/>
                <a:cs typeface="Tahoma"/>
              </a:rPr>
              <a:t>superficies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frecuente contacto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teléfono, </a:t>
            </a:r>
            <a:r>
              <a:rPr dirty="0" sz="1200">
                <a:latin typeface="Tahoma"/>
                <a:cs typeface="Tahoma"/>
              </a:rPr>
              <a:t>mesa, </a:t>
            </a:r>
            <a:r>
              <a:rPr dirty="0" sz="1200" spc="-5">
                <a:latin typeface="Tahoma"/>
                <a:cs typeface="Tahoma"/>
              </a:rPr>
              <a:t>Pos inalámbrico,  </a:t>
            </a:r>
            <a:r>
              <a:rPr dirty="0" sz="1200">
                <a:latin typeface="Tahoma"/>
                <a:cs typeface="Tahoma"/>
              </a:rPr>
              <a:t>sillas, </a:t>
            </a:r>
            <a:r>
              <a:rPr dirty="0" sz="1200" spc="-5">
                <a:latin typeface="Tahoma"/>
                <a:cs typeface="Tahoma"/>
              </a:rPr>
              <a:t>llaves,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picaportes.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39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 y  </a:t>
            </a:r>
            <a:r>
              <a:rPr dirty="0" sz="1200" spc="-5">
                <a:latin typeface="Tahoma"/>
                <a:cs typeface="Tahoma"/>
              </a:rPr>
              <a:t>desinfección  </a:t>
            </a:r>
            <a:r>
              <a:rPr dirty="0" sz="1200">
                <a:latin typeface="Tahoma"/>
                <a:cs typeface="Tahoma"/>
              </a:rPr>
              <a:t>de  los  </a:t>
            </a:r>
            <a:r>
              <a:rPr dirty="0" sz="1200" spc="-5">
                <a:latin typeface="Tahoma"/>
                <a:cs typeface="Tahoma"/>
              </a:rPr>
              <a:t>medios 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trabajo  </a:t>
            </a:r>
            <a:r>
              <a:rPr dirty="0" sz="1200">
                <a:latin typeface="Tahoma"/>
                <a:cs typeface="Tahoma"/>
              </a:rPr>
              <a:t>al  </a:t>
            </a:r>
            <a:r>
              <a:rPr dirty="0" sz="1200" spc="-5">
                <a:latin typeface="Tahoma"/>
                <a:cs typeface="Tahoma"/>
              </a:rPr>
              <a:t>finalizar  cada 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turno</a:t>
            </a:r>
            <a:endParaRPr sz="1200">
              <a:latin typeface="Tahoma"/>
              <a:cs typeface="Tahoma"/>
            </a:endParaRPr>
          </a:p>
          <a:p>
            <a:pPr algn="ctr" marR="1327785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(teléfono, </a:t>
            </a:r>
            <a:r>
              <a:rPr dirty="0" sz="1200">
                <a:latin typeface="Tahoma"/>
                <a:cs typeface="Tahoma"/>
              </a:rPr>
              <a:t>UPS, </a:t>
            </a:r>
            <a:r>
              <a:rPr dirty="0" sz="1200" spc="-5">
                <a:latin typeface="Tahoma"/>
                <a:cs typeface="Tahoma"/>
              </a:rPr>
              <a:t>impresora, buzón, escáner,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 startAt="7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ventilación/aireación diaria de las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oficinas.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44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5999480" cy="701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</a:t>
            </a:r>
            <a:r>
              <a:rPr dirty="0" sz="1200" spc="-10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9</a:t>
            </a:r>
            <a:endParaRPr sz="1200">
              <a:latin typeface="Tahoma"/>
              <a:cs typeface="Tahoma"/>
            </a:endParaRPr>
          </a:p>
          <a:p>
            <a:pPr marL="1568450">
              <a:lnSpc>
                <a:spcPct val="100000"/>
              </a:lnSpc>
              <a:spcBef>
                <a:spcPts val="15"/>
              </a:spcBef>
            </a:pPr>
            <a:r>
              <a:rPr dirty="0" sz="1200" spc="-5" b="1">
                <a:latin typeface="Tahoma"/>
                <a:cs typeface="Tahoma"/>
              </a:rPr>
              <a:t>BUROS DE VENTAS </a:t>
            </a:r>
            <a:r>
              <a:rPr dirty="0" sz="1200" b="1">
                <a:latin typeface="Tahoma"/>
                <a:cs typeface="Tahoma"/>
              </a:rPr>
              <a:t>EN</a:t>
            </a:r>
            <a:r>
              <a:rPr dirty="0" sz="1200" spc="-4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AEROPUERTO: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soportes digitales para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promoción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ofertas, </a:t>
            </a:r>
            <a:r>
              <a:rPr dirty="0" sz="1200">
                <a:latin typeface="Tahoma"/>
                <a:cs typeface="Tahoma"/>
              </a:rPr>
              <a:t>ejemplo </a:t>
            </a:r>
            <a:r>
              <a:rPr dirty="0" sz="1200" spc="-5">
                <a:latin typeface="Tahoma"/>
                <a:cs typeface="Tahoma"/>
              </a:rPr>
              <a:t>tables,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PC</a:t>
            </a:r>
            <a:endParaRPr sz="1200">
              <a:latin typeface="Tahoma"/>
              <a:cs typeface="Tahoma"/>
            </a:endParaRPr>
          </a:p>
          <a:p>
            <a:pPr algn="just" marL="643255" marR="952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Ubicación de las sillas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a distanciamiento a un </a:t>
            </a:r>
            <a:r>
              <a:rPr dirty="0" sz="1200" spc="-5">
                <a:latin typeface="Tahoma"/>
                <a:cs typeface="Tahoma"/>
              </a:rPr>
              <a:t>metro </a:t>
            </a:r>
            <a:r>
              <a:rPr dirty="0" sz="1200">
                <a:latin typeface="Tahoma"/>
                <a:cs typeface="Tahoma"/>
              </a:rPr>
              <a:t>de distancia  del </a:t>
            </a:r>
            <a:r>
              <a:rPr dirty="0" sz="1200" spc="-5">
                <a:latin typeface="Tahoma"/>
                <a:cs typeface="Tahoma"/>
              </a:rPr>
              <a:t>borde del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buró.</a:t>
            </a:r>
            <a:endParaRPr sz="1200">
              <a:latin typeface="Tahoma"/>
              <a:cs typeface="Tahoma"/>
            </a:endParaRPr>
          </a:p>
          <a:p>
            <a:pPr algn="just" marL="643255" marR="889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Soportes informativos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recordar el adecuado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frecuente lavado </a:t>
            </a:r>
            <a:r>
              <a:rPr dirty="0" sz="1200">
                <a:latin typeface="Tahoma"/>
                <a:cs typeface="Tahoma"/>
              </a:rPr>
              <a:t>de manos  y </a:t>
            </a: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uso de las </a:t>
            </a:r>
            <a:r>
              <a:rPr dirty="0" sz="1200" spc="-5">
                <a:latin typeface="Tahoma"/>
                <a:cs typeface="Tahoma"/>
              </a:rPr>
              <a:t>mascarillas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nasobucos.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Divulgación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importancia del distanciamiento físico </a:t>
            </a:r>
            <a:r>
              <a:rPr dirty="0" sz="1200">
                <a:latin typeface="Tahoma"/>
                <a:cs typeface="Tahoma"/>
              </a:rPr>
              <a:t>durante el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643255" marR="508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Jabón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dispensadores de gel desinfectante, sustancia hidroalcohólica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70% </a:t>
            </a:r>
            <a:r>
              <a:rPr dirty="0" sz="1200">
                <a:latin typeface="Tahoma"/>
                <a:cs typeface="Tahoma"/>
              </a:rPr>
              <a:t>o  </a:t>
            </a:r>
            <a:r>
              <a:rPr dirty="0" sz="1200" spc="-5">
                <a:latin typeface="Tahoma"/>
                <a:cs typeface="Tahoma"/>
              </a:rPr>
              <a:t>sustancia clorada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10">
                <a:latin typeface="Tahoma"/>
                <a:cs typeface="Tahoma"/>
              </a:rPr>
              <a:t>0.1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ciento.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Cesto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papelera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pedal con bolsa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Servilletas desechables </a:t>
            </a:r>
            <a:r>
              <a:rPr dirty="0" sz="1200">
                <a:latin typeface="Tahoma"/>
                <a:cs typeface="Tahoma"/>
              </a:rPr>
              <a:t>o toallas</a:t>
            </a:r>
            <a:r>
              <a:rPr dirty="0" sz="1200" spc="-5">
                <a:latin typeface="Tahoma"/>
                <a:cs typeface="Tahoma"/>
              </a:rPr>
              <a:t> desinfectantes.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Nasobucos extras por si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cliente muestra síntomas de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enfermedad.</a:t>
            </a:r>
            <a:endParaRPr sz="1200">
              <a:latin typeface="Tahoma"/>
              <a:cs typeface="Tahoma"/>
            </a:endParaRPr>
          </a:p>
          <a:p>
            <a:pPr algn="just" marL="643255" marR="6350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Chambelonas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otros soportes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identificación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receptivo (de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material  desinfectable)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acogida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localización de los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Garantía de uniforme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limpio.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obligatorio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nasobuco </a:t>
            </a:r>
            <a:r>
              <a:rPr dirty="0" sz="1200">
                <a:latin typeface="Tahoma"/>
                <a:cs typeface="Tahoma"/>
              </a:rPr>
              <a:t>y guantes </a:t>
            </a:r>
            <a:r>
              <a:rPr dirty="0" sz="1200" spc="-5">
                <a:latin typeface="Tahoma"/>
                <a:cs typeface="Tahoma"/>
              </a:rPr>
              <a:t>durante proceso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ventas.</a:t>
            </a:r>
            <a:endParaRPr sz="1200">
              <a:latin typeface="Tahoma"/>
              <a:cs typeface="Tahoma"/>
            </a:endParaRPr>
          </a:p>
          <a:p>
            <a:pPr algn="just" marL="643255" marR="5715" indent="-181610">
              <a:lnSpc>
                <a:spcPct val="1004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con sustancia desinfectante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>
                <a:latin typeface="Tahoma"/>
                <a:cs typeface="Tahoma"/>
              </a:rPr>
              <a:t>superficies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frecuente contacto, teléfono, </a:t>
            </a:r>
            <a:r>
              <a:rPr dirty="0" sz="1200">
                <a:latin typeface="Tahoma"/>
                <a:cs typeface="Tahoma"/>
              </a:rPr>
              <a:t>mesa, </a:t>
            </a:r>
            <a:r>
              <a:rPr dirty="0" sz="1200" spc="-5">
                <a:latin typeface="Tahoma"/>
                <a:cs typeface="Tahoma"/>
              </a:rPr>
              <a:t>caja </a:t>
            </a:r>
            <a:r>
              <a:rPr dirty="0" sz="1200" spc="-10">
                <a:latin typeface="Tahoma"/>
                <a:cs typeface="Tahoma"/>
              </a:rPr>
              <a:t>fuerte, </a:t>
            </a:r>
            <a:r>
              <a:rPr dirty="0" sz="1200" spc="-5">
                <a:latin typeface="Tahoma"/>
                <a:cs typeface="Tahoma"/>
              </a:rPr>
              <a:t>Pos inalámbrico, sillas, </a:t>
            </a:r>
            <a:r>
              <a:rPr dirty="0" sz="1200">
                <a:latin typeface="Tahoma"/>
                <a:cs typeface="Tahoma"/>
              </a:rPr>
              <a:t>llaves,  </a:t>
            </a:r>
            <a:r>
              <a:rPr dirty="0" sz="1200" spc="-5">
                <a:latin typeface="Tahoma"/>
                <a:cs typeface="Tahoma"/>
              </a:rPr>
              <a:t>previo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apertura </a:t>
            </a:r>
            <a:r>
              <a:rPr dirty="0" sz="1200">
                <a:latin typeface="Tahoma"/>
                <a:cs typeface="Tahoma"/>
              </a:rPr>
              <a:t>y al menos </a:t>
            </a:r>
            <a:r>
              <a:rPr dirty="0" sz="1200" spc="-5">
                <a:latin typeface="Tahoma"/>
                <a:cs typeface="Tahoma"/>
              </a:rPr>
              <a:t>una vez durante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operaciones.</a:t>
            </a:r>
            <a:endParaRPr sz="1200">
              <a:latin typeface="Tahoma"/>
              <a:cs typeface="Tahoma"/>
            </a:endParaRPr>
          </a:p>
          <a:p>
            <a:pPr algn="just" marL="643255" marR="6350" indent="-181610">
              <a:lnSpc>
                <a:spcPct val="1006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Revisar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cambiar las condiciones contractuales con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suministrador </a:t>
            </a:r>
            <a:r>
              <a:rPr dirty="0" sz="1200">
                <a:latin typeface="Tahoma"/>
                <a:cs typeface="Tahoma"/>
              </a:rPr>
              <a:t>de los  </a:t>
            </a:r>
            <a:r>
              <a:rPr dirty="0" sz="1200" spc="-5">
                <a:latin typeface="Tahoma"/>
                <a:cs typeface="Tahoma"/>
              </a:rPr>
              <a:t>servicios de higienización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exigir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que la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 (del área </a:t>
            </a:r>
            <a:r>
              <a:rPr dirty="0" sz="1200">
                <a:latin typeface="Tahoma"/>
                <a:cs typeface="Tahoma"/>
              </a:rPr>
              <a:t>o local) </a:t>
            </a:r>
            <a:r>
              <a:rPr dirty="0" sz="1200" spc="-5">
                <a:latin typeface="Tahoma"/>
                <a:cs typeface="Tahoma"/>
              </a:rPr>
              <a:t>tenga frecuencia diaria </a:t>
            </a:r>
            <a:r>
              <a:rPr dirty="0" sz="1200">
                <a:latin typeface="Tahoma"/>
                <a:cs typeface="Tahoma"/>
              </a:rPr>
              <a:t>y al menos una </a:t>
            </a:r>
            <a:r>
              <a:rPr dirty="0" sz="1200" spc="-5">
                <a:latin typeface="Tahoma"/>
                <a:cs typeface="Tahoma"/>
              </a:rPr>
              <a:t>vez </a:t>
            </a:r>
            <a:r>
              <a:rPr dirty="0" sz="1200">
                <a:latin typeface="Tahoma"/>
                <a:cs typeface="Tahoma"/>
              </a:rPr>
              <a:t>durante el </a:t>
            </a:r>
            <a:r>
              <a:rPr dirty="0" sz="1200" spc="-5">
                <a:latin typeface="Tahoma"/>
                <a:cs typeface="Tahoma"/>
              </a:rPr>
              <a:t>horario 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servicio.</a:t>
            </a:r>
            <a:endParaRPr sz="1200">
              <a:latin typeface="Tahoma"/>
              <a:cs typeface="Tahoma"/>
            </a:endParaRPr>
          </a:p>
          <a:p>
            <a:pPr algn="just" marL="643255" marR="7620" indent="-181610">
              <a:lnSpc>
                <a:spcPct val="1004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Revisión del </a:t>
            </a:r>
            <a:r>
              <a:rPr dirty="0" sz="1200" spc="-5">
                <a:latin typeface="Tahoma"/>
                <a:cs typeface="Tahoma"/>
              </a:rPr>
              <a:t>área </a:t>
            </a:r>
            <a:r>
              <a:rPr dirty="0" sz="1200">
                <a:latin typeface="Tahoma"/>
                <a:cs typeface="Tahoma"/>
              </a:rPr>
              <a:t>o local antes de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apertura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punto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venta, verificar </a:t>
            </a:r>
            <a:r>
              <a:rPr dirty="0" sz="1200">
                <a:latin typeface="Tahoma"/>
                <a:cs typeface="Tahoma"/>
              </a:rPr>
              <a:t>si </a:t>
            </a:r>
            <a:r>
              <a:rPr dirty="0" sz="1200" spc="-5">
                <a:latin typeface="Tahoma"/>
                <a:cs typeface="Tahoma"/>
              </a:rPr>
              <a:t>se  </a:t>
            </a:r>
            <a:r>
              <a:rPr dirty="0" sz="1200">
                <a:latin typeface="Tahoma"/>
                <a:cs typeface="Tahoma"/>
              </a:rPr>
              <a:t>ha </a:t>
            </a:r>
            <a:r>
              <a:rPr dirty="0" sz="1200" spc="-5">
                <a:latin typeface="Tahoma"/>
                <a:cs typeface="Tahoma"/>
              </a:rPr>
              <a:t>realizado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procedimiento establecido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tal  efecto.</a:t>
            </a:r>
            <a:endParaRPr sz="1200">
              <a:latin typeface="Tahoma"/>
              <a:cs typeface="Tahoma"/>
            </a:endParaRPr>
          </a:p>
          <a:p>
            <a:pPr algn="just" marL="643255" marR="762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Disminución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sueltos promocionales impresos, sustitución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de que </a:t>
            </a:r>
            <a:r>
              <a:rPr dirty="0" sz="1200" spc="-10">
                <a:latin typeface="Tahoma"/>
                <a:cs typeface="Tahoma"/>
              </a:rPr>
              <a:t>sea  </a:t>
            </a:r>
            <a:r>
              <a:rPr dirty="0" sz="1200" spc="-5">
                <a:latin typeface="Tahoma"/>
                <a:cs typeface="Tahoma"/>
              </a:rPr>
              <a:t>posible por información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digitalizada.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45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5999480" cy="830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</a:t>
            </a:r>
            <a:r>
              <a:rPr dirty="0" sz="1200" spc="-10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10</a:t>
            </a:r>
            <a:endParaRPr sz="1200">
              <a:latin typeface="Tahoma"/>
              <a:cs typeface="Tahoma"/>
            </a:endParaRPr>
          </a:p>
          <a:p>
            <a:pPr marL="1402080">
              <a:lnSpc>
                <a:spcPct val="100000"/>
              </a:lnSpc>
              <a:spcBef>
                <a:spcPts val="15"/>
              </a:spcBef>
            </a:pPr>
            <a:r>
              <a:rPr dirty="0" sz="1200" spc="-5" b="1">
                <a:latin typeface="Tahoma"/>
                <a:cs typeface="Tahoma"/>
              </a:rPr>
              <a:t>OFICINAS DE INFORMACIÓN</a:t>
            </a:r>
            <a:r>
              <a:rPr dirty="0" sz="1200" spc="-2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TURÍSTICA: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Capacidad </a:t>
            </a:r>
            <a:r>
              <a:rPr dirty="0" sz="1200" spc="-5">
                <a:latin typeface="Tahoma"/>
                <a:cs typeface="Tahoma"/>
              </a:rPr>
              <a:t>máxima de </a:t>
            </a:r>
            <a:r>
              <a:rPr dirty="0" sz="1200">
                <a:latin typeface="Tahoma"/>
                <a:cs typeface="Tahoma"/>
              </a:rPr>
              <a:t>uso para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distanciamiento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Divulgación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importancia del distanciamiento físico </a:t>
            </a:r>
            <a:r>
              <a:rPr dirty="0" sz="1200">
                <a:latin typeface="Tahoma"/>
                <a:cs typeface="Tahoma"/>
              </a:rPr>
              <a:t>durante el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Uso de </a:t>
            </a:r>
            <a:r>
              <a:rPr dirty="0" sz="1200" spc="-5">
                <a:latin typeface="Tahoma"/>
                <a:cs typeface="Tahoma"/>
              </a:rPr>
              <a:t>soportes digitales para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promoción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ofertas.</a:t>
            </a:r>
            <a:endParaRPr sz="1200">
              <a:latin typeface="Tahoma"/>
              <a:cs typeface="Tahoma"/>
            </a:endParaRPr>
          </a:p>
          <a:p>
            <a:pPr marL="643255" marR="3048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Soportes informativos para recordar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adecuado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frecuente lavado de manos,  </a:t>
            </a:r>
            <a:r>
              <a:rPr dirty="0" sz="1200">
                <a:latin typeface="Tahoma"/>
                <a:cs typeface="Tahoma"/>
              </a:rPr>
              <a:t>el uso de </a:t>
            </a:r>
            <a:r>
              <a:rPr dirty="0" sz="1200" spc="-5">
                <a:latin typeface="Tahoma"/>
                <a:cs typeface="Tahoma"/>
              </a:rPr>
              <a:t>desinfectantes </a:t>
            </a:r>
            <a:r>
              <a:rPr dirty="0" sz="1200">
                <a:latin typeface="Tahoma"/>
                <a:cs typeface="Tahoma"/>
              </a:rPr>
              <a:t>y el uso de las </a:t>
            </a:r>
            <a:r>
              <a:rPr dirty="0" sz="1200" spc="-5">
                <a:latin typeface="Tahoma"/>
                <a:cs typeface="Tahoma"/>
              </a:rPr>
              <a:t>mascarillas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nasobucos.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Medidas </a:t>
            </a:r>
            <a:r>
              <a:rPr dirty="0" sz="1200" spc="-5">
                <a:latin typeface="Tahoma"/>
                <a:cs typeface="Tahoma"/>
              </a:rPr>
              <a:t>generales </a:t>
            </a:r>
            <a:r>
              <a:rPr dirty="0" sz="1200">
                <a:latin typeface="Tahoma"/>
                <a:cs typeface="Tahoma"/>
              </a:rPr>
              <a:t>y de </a:t>
            </a:r>
            <a:r>
              <a:rPr dirty="0" sz="1200" spc="-5">
                <a:latin typeface="Tahoma"/>
                <a:cs typeface="Tahoma"/>
              </a:rPr>
              <a:t>prevención adoptadas por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643255" marR="762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Jabón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dispensadores de gel desinfectante, sustancia hidroalcohólica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70% </a:t>
            </a:r>
            <a:r>
              <a:rPr dirty="0" sz="1200">
                <a:latin typeface="Tahoma"/>
                <a:cs typeface="Tahoma"/>
              </a:rPr>
              <a:t>o  </a:t>
            </a:r>
            <a:r>
              <a:rPr dirty="0" sz="1200" spc="-5">
                <a:latin typeface="Tahoma"/>
                <a:cs typeface="Tahoma"/>
              </a:rPr>
              <a:t>sustancia clorada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0.1 por ciento.</a:t>
            </a:r>
            <a:endParaRPr sz="1200">
              <a:latin typeface="Tahoma"/>
              <a:cs typeface="Tahoma"/>
            </a:endParaRPr>
          </a:p>
          <a:p>
            <a:pPr marL="643255" marR="698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Recipientes con solución desinfectante (para suela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zapatos) </a:t>
            </a:r>
            <a:r>
              <a:rPr dirty="0" sz="1200">
                <a:latin typeface="Tahoma"/>
                <a:cs typeface="Tahoma"/>
              </a:rPr>
              <a:t>para los </a:t>
            </a:r>
            <a:r>
              <a:rPr dirty="0" sz="1200" spc="-5">
                <a:latin typeface="Tahoma"/>
                <a:cs typeface="Tahoma"/>
              </a:rPr>
              <a:t>accesos 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salidas.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Cesto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papelera de pedal con bolsa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Servilletas desechables </a:t>
            </a:r>
            <a:r>
              <a:rPr dirty="0" sz="1200">
                <a:latin typeface="Tahoma"/>
                <a:cs typeface="Tahoma"/>
              </a:rPr>
              <a:t>o toallas</a:t>
            </a:r>
            <a:r>
              <a:rPr dirty="0" sz="1200" spc="-5">
                <a:latin typeface="Tahoma"/>
                <a:cs typeface="Tahoma"/>
              </a:rPr>
              <a:t> desinfectantes.</a:t>
            </a:r>
            <a:endParaRPr sz="1200">
              <a:latin typeface="Tahoma"/>
              <a:cs typeface="Tahoma"/>
            </a:endParaRPr>
          </a:p>
          <a:p>
            <a:pPr marL="643255" marR="11430" indent="-181610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Mascarillas desechables extras por </a:t>
            </a:r>
            <a:r>
              <a:rPr dirty="0" sz="1200">
                <a:latin typeface="Tahoma"/>
                <a:cs typeface="Tahoma"/>
              </a:rPr>
              <a:t>si un </a:t>
            </a:r>
            <a:r>
              <a:rPr dirty="0" sz="1200" spc="-5">
                <a:latin typeface="Tahoma"/>
                <a:cs typeface="Tahoma"/>
              </a:rPr>
              <a:t>cliente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necesitara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intercambio  de información que se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establezca.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Revisar </a:t>
            </a:r>
            <a:r>
              <a:rPr dirty="0" sz="1200">
                <a:latin typeface="Tahoma"/>
                <a:cs typeface="Tahoma"/>
              </a:rPr>
              <a:t>e incluir en </a:t>
            </a:r>
            <a:r>
              <a:rPr dirty="0" sz="1200" spc="-5">
                <a:latin typeface="Tahoma"/>
                <a:cs typeface="Tahoma"/>
              </a:rPr>
              <a:t>el manual 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marL="643255" marR="508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obligatorio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nasobuco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durante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asistencia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 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exista elemento protector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distanciador </a:t>
            </a:r>
            <a:r>
              <a:rPr dirty="0" sz="1200">
                <a:latin typeface="Tahoma"/>
                <a:cs typeface="Tahoma"/>
              </a:rPr>
              <a:t>(mampara, </a:t>
            </a:r>
            <a:r>
              <a:rPr dirty="0" sz="1200" spc="-5">
                <a:latin typeface="Tahoma"/>
                <a:cs typeface="Tahoma"/>
              </a:rPr>
              <a:t>pantalla acrílica,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otros).</a:t>
            </a:r>
            <a:endParaRPr sz="1200">
              <a:latin typeface="Tahoma"/>
              <a:cs typeface="Tahoma"/>
            </a:endParaRPr>
          </a:p>
          <a:p>
            <a:pPr marL="643255" marR="762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Distanciamiento </a:t>
            </a:r>
            <a:r>
              <a:rPr dirty="0" sz="1200">
                <a:latin typeface="Tahoma"/>
                <a:cs typeface="Tahoma"/>
              </a:rPr>
              <a:t>de muebles y </a:t>
            </a:r>
            <a:r>
              <a:rPr dirty="0" sz="1200" spc="-5">
                <a:latin typeface="Tahoma"/>
                <a:cs typeface="Tahoma"/>
              </a:rPr>
              <a:t>burós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oficinas garantizando </a:t>
            </a:r>
            <a:r>
              <a:rPr dirty="0" sz="1200">
                <a:latin typeface="Tahoma"/>
                <a:cs typeface="Tahoma"/>
              </a:rPr>
              <a:t>la distancia  </a:t>
            </a:r>
            <a:r>
              <a:rPr dirty="0" sz="1200" spc="-5">
                <a:latin typeface="Tahoma"/>
                <a:cs typeface="Tahoma"/>
              </a:rPr>
              <a:t>establecida de </a:t>
            </a:r>
            <a:r>
              <a:rPr dirty="0" sz="1200">
                <a:latin typeface="Tahoma"/>
                <a:cs typeface="Tahoma"/>
              </a:rPr>
              <a:t>1.5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metros.</a:t>
            </a:r>
            <a:endParaRPr sz="1200">
              <a:latin typeface="Tahoma"/>
              <a:cs typeface="Tahoma"/>
            </a:endParaRPr>
          </a:p>
          <a:p>
            <a:pPr marL="643255" marR="508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Ubicación de </a:t>
            </a:r>
            <a:r>
              <a:rPr dirty="0" sz="1200" spc="-5">
                <a:latin typeface="Tahoma"/>
                <a:cs typeface="Tahoma"/>
              </a:rPr>
              <a:t>las sillas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clientes </a:t>
            </a:r>
            <a:r>
              <a:rPr dirty="0" sz="1200">
                <a:latin typeface="Tahoma"/>
                <a:cs typeface="Tahoma"/>
              </a:rPr>
              <a:t>a un </a:t>
            </a:r>
            <a:r>
              <a:rPr dirty="0" sz="1200" spc="-10">
                <a:latin typeface="Tahoma"/>
                <a:cs typeface="Tahoma"/>
              </a:rPr>
              <a:t>metro </a:t>
            </a:r>
            <a:r>
              <a:rPr dirty="0" sz="1200">
                <a:latin typeface="Tahoma"/>
                <a:cs typeface="Tahoma"/>
              </a:rPr>
              <a:t>de distancia del </a:t>
            </a:r>
            <a:r>
              <a:rPr dirty="0" sz="1200" spc="-5">
                <a:latin typeface="Tahoma"/>
                <a:cs typeface="Tahoma"/>
              </a:rPr>
              <a:t>borde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2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buró  de </a:t>
            </a:r>
            <a:r>
              <a:rPr dirty="0" sz="1200" spc="-5">
                <a:latin typeface="Tahoma"/>
                <a:cs typeface="Tahoma"/>
              </a:rPr>
              <a:t>atención, garantizando el distanciamiento 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seguridad.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ct val="1004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con </a:t>
            </a:r>
            <a:r>
              <a:rPr dirty="0" sz="1200">
                <a:latin typeface="Tahoma"/>
                <a:cs typeface="Tahoma"/>
              </a:rPr>
              <a:t>agua </a:t>
            </a:r>
            <a:r>
              <a:rPr dirty="0" sz="1200" spc="-5">
                <a:latin typeface="Tahoma"/>
                <a:cs typeface="Tahoma"/>
              </a:rPr>
              <a:t>jabonosa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sustancia desinfectante </a:t>
            </a:r>
            <a:r>
              <a:rPr dirty="0" sz="1200">
                <a:latin typeface="Tahoma"/>
                <a:cs typeface="Tahoma"/>
              </a:rPr>
              <a:t>de pisos,  puertas, </a:t>
            </a:r>
            <a:r>
              <a:rPr dirty="0" sz="1200" spc="-5">
                <a:latin typeface="Tahoma"/>
                <a:cs typeface="Tahoma"/>
              </a:rPr>
              <a:t>ventanas Pos inalámbrico, </a:t>
            </a:r>
            <a:r>
              <a:rPr dirty="0" sz="1200">
                <a:latin typeface="Tahoma"/>
                <a:cs typeface="Tahoma"/>
              </a:rPr>
              <a:t>sillas, </a:t>
            </a:r>
            <a:r>
              <a:rPr dirty="0" sz="1200" spc="-5">
                <a:latin typeface="Tahoma"/>
                <a:cs typeface="Tahoma"/>
              </a:rPr>
              <a:t>llaves, picaportes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todas </a:t>
            </a:r>
            <a:r>
              <a:rPr dirty="0" sz="1200">
                <a:latin typeface="Tahoma"/>
                <a:cs typeface="Tahoma"/>
              </a:rPr>
              <a:t>las  </a:t>
            </a:r>
            <a:r>
              <a:rPr dirty="0" sz="1200" spc="-5">
                <a:latin typeface="Tahoma"/>
                <a:cs typeface="Tahoma"/>
              </a:rPr>
              <a:t>superficies de frecuente contacto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el local.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Respetar las distancias de seguridad interpersonal durante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servicio.</a:t>
            </a:r>
            <a:endParaRPr sz="1200">
              <a:latin typeface="Tahoma"/>
              <a:cs typeface="Tahoma"/>
            </a:endParaRPr>
          </a:p>
          <a:p>
            <a:pPr marL="643255" marR="762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finalizar cada turno  (teléfono, </a:t>
            </a:r>
            <a:r>
              <a:rPr dirty="0" sz="1200">
                <a:latin typeface="Tahoma"/>
                <a:cs typeface="Tahoma"/>
              </a:rPr>
              <a:t>UPS, </a:t>
            </a:r>
            <a:r>
              <a:rPr dirty="0" sz="1200" spc="-5">
                <a:latin typeface="Tahoma"/>
                <a:cs typeface="Tahoma"/>
              </a:rPr>
              <a:t>impresora, buzón, escáner,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4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ventilación/aireación diaria de las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oficinas.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Eliminar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de revistas, sueltos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otros promocionales de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común.</a:t>
            </a:r>
            <a:endParaRPr sz="1200">
              <a:latin typeface="Tahoma"/>
              <a:cs typeface="Tahoma"/>
            </a:endParaRPr>
          </a:p>
          <a:p>
            <a:pPr marL="643255" marR="952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Introducción, </a:t>
            </a:r>
            <a:r>
              <a:rPr dirty="0" sz="1200">
                <a:latin typeface="Tahoma"/>
                <a:cs typeface="Tahoma"/>
              </a:rPr>
              <a:t>en la </a:t>
            </a:r>
            <a:r>
              <a:rPr dirty="0" sz="1200" spc="-5">
                <a:latin typeface="Tahoma"/>
                <a:cs typeface="Tahoma"/>
              </a:rPr>
              <a:t>medida </a:t>
            </a:r>
            <a:r>
              <a:rPr dirty="0" sz="1200">
                <a:latin typeface="Tahoma"/>
                <a:cs typeface="Tahoma"/>
              </a:rPr>
              <a:t>de lo </a:t>
            </a:r>
            <a:r>
              <a:rPr dirty="0" sz="1200" spc="-5">
                <a:latin typeface="Tahoma"/>
                <a:cs typeface="Tahoma"/>
              </a:rPr>
              <a:t>posible,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soportes tecnológicos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divulgación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promoción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ofertas.</a:t>
            </a:r>
            <a:endParaRPr sz="1200">
              <a:latin typeface="Tahoma"/>
              <a:cs typeface="Tahoma"/>
            </a:endParaRPr>
          </a:p>
          <a:p>
            <a:pPr marL="643255" marR="571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manipulación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efectivo,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realizarla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guantes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vinilo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polipropileno,  con desinfección tras cada operación de manipulación de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46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1308861"/>
            <a:ext cx="5997575" cy="2601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4.-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RETROALIMENTACIÓN: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 entrega </a:t>
            </a:r>
            <a:r>
              <a:rPr dirty="0" sz="1200" spc="-5">
                <a:latin typeface="Tahoma"/>
                <a:cs typeface="Tahoma"/>
              </a:rPr>
              <a:t>de encuestas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satisfacción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tendrá en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643255" marR="952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Uso de guantes </a:t>
            </a:r>
            <a:r>
              <a:rPr dirty="0" sz="1200" spc="-5">
                <a:latin typeface="Tahoma"/>
                <a:cs typeface="Tahoma"/>
              </a:rPr>
              <a:t>desinfectables por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informador </a:t>
            </a:r>
            <a:r>
              <a:rPr dirty="0" sz="1200">
                <a:latin typeface="Tahoma"/>
                <a:cs typeface="Tahoma"/>
              </a:rPr>
              <a:t>durante el </a:t>
            </a:r>
            <a:r>
              <a:rPr dirty="0" sz="1200" spc="-5">
                <a:latin typeface="Tahoma"/>
                <a:cs typeface="Tahoma"/>
              </a:rPr>
              <a:t>proceso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aplicación de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encuestas.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Ofrecer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viajero alcohol desinfectante, después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completar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encuesta en  soporte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Lavar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desinfectar las manos/guantes frecuentemente por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informador.</a:t>
            </a:r>
            <a:endParaRPr sz="1200">
              <a:latin typeface="Tahoma"/>
              <a:cs typeface="Tahoma"/>
            </a:endParaRPr>
          </a:p>
          <a:p>
            <a:pPr algn="just" marL="643255" marR="762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Lavar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desinfectar los </a:t>
            </a:r>
            <a:r>
              <a:rPr dirty="0" sz="1200">
                <a:latin typeface="Tahoma"/>
                <a:cs typeface="Tahoma"/>
              </a:rPr>
              <a:t>guantes una </a:t>
            </a:r>
            <a:r>
              <a:rPr dirty="0" sz="1200" spc="-5">
                <a:latin typeface="Tahoma"/>
                <a:cs typeface="Tahoma"/>
              </a:rPr>
              <a:t>vez concluida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aplicación </a:t>
            </a:r>
            <a:r>
              <a:rPr dirty="0" sz="1200">
                <a:latin typeface="Tahoma"/>
                <a:cs typeface="Tahoma"/>
              </a:rPr>
              <a:t>de los  </a:t>
            </a:r>
            <a:r>
              <a:rPr dirty="0" sz="1200" spc="-5">
                <a:latin typeface="Tahoma"/>
                <a:cs typeface="Tahoma"/>
              </a:rPr>
              <a:t>cuestionarios.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Ofrecer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opción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responder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manera digital, acercando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dispositivo  previamente desinfectado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cliente,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los casos que exista mecanismo  operacional diseñado para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toma, aplicación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control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digital.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47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941577"/>
            <a:ext cx="6172835" cy="775208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550035" marR="1719580" indent="906780">
              <a:lnSpc>
                <a:spcPct val="100800"/>
              </a:lnSpc>
              <a:spcBef>
                <a:spcPts val="85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 11 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TRANSPORTE TURÍSTICO</a:t>
            </a:r>
            <a:r>
              <a:rPr dirty="0" sz="1200" spc="-6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TERRESTRE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nuevo escenario </a:t>
            </a:r>
            <a:r>
              <a:rPr dirty="0" sz="1200">
                <a:latin typeface="Tahoma"/>
                <a:cs typeface="Tahoma"/>
              </a:rPr>
              <a:t>en que debe </a:t>
            </a:r>
            <a:r>
              <a:rPr dirty="0" sz="1200" spc="-5">
                <a:latin typeface="Tahoma"/>
                <a:cs typeface="Tahoma"/>
              </a:rPr>
              <a:t>desarrollarse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transportación turística, tanto </a:t>
            </a:r>
            <a:r>
              <a:rPr dirty="0" sz="1200">
                <a:latin typeface="Tahoma"/>
                <a:cs typeface="Tahoma"/>
              </a:rPr>
              <a:t>los  </a:t>
            </a:r>
            <a:r>
              <a:rPr dirty="0" sz="1200" spc="-5">
                <a:latin typeface="Tahoma"/>
                <a:cs typeface="Tahoma"/>
              </a:rPr>
              <a:t>vehículos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uso colectivo como </a:t>
            </a:r>
            <a:r>
              <a:rPr dirty="0" sz="1200">
                <a:latin typeface="Tahoma"/>
                <a:cs typeface="Tahoma"/>
              </a:rPr>
              <a:t>los de renta, es </a:t>
            </a:r>
            <a:r>
              <a:rPr dirty="0" sz="1200" spc="-5">
                <a:latin typeface="Tahoma"/>
                <a:cs typeface="Tahoma"/>
              </a:rPr>
              <a:t>posible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fuentes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contaminación, por </a:t>
            </a:r>
            <a:r>
              <a:rPr dirty="0" sz="1200">
                <a:latin typeface="Tahoma"/>
                <a:cs typeface="Tahoma"/>
              </a:rPr>
              <a:t>lo que </a:t>
            </a:r>
            <a:r>
              <a:rPr dirty="0" sz="1200" spc="-5">
                <a:latin typeface="Tahoma"/>
                <a:cs typeface="Tahoma"/>
              </a:rPr>
              <a:t>resulta imprescindible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revisión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procesos operacionales  definidos </a:t>
            </a:r>
            <a:r>
              <a:rPr dirty="0" sz="1200">
                <a:latin typeface="Tahoma"/>
                <a:cs typeface="Tahoma"/>
              </a:rPr>
              <a:t>y su </a:t>
            </a:r>
            <a:r>
              <a:rPr dirty="0" sz="1200" spc="-5">
                <a:latin typeface="Tahoma"/>
                <a:cs typeface="Tahoma"/>
              </a:rPr>
              <a:t>ajuste, </a:t>
            </a:r>
            <a:r>
              <a:rPr dirty="0" sz="1200">
                <a:latin typeface="Tahoma"/>
                <a:cs typeface="Tahoma"/>
              </a:rPr>
              <a:t>teniendo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643255" marR="178435" indent="-181610">
              <a:lnSpc>
                <a:spcPct val="100499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Definir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capacidad máxima utilizable por tipo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transporte, garantizando el  distanciamiento establecido </a:t>
            </a:r>
            <a:r>
              <a:rPr dirty="0" sz="1200">
                <a:latin typeface="Tahoma"/>
                <a:cs typeface="Tahoma"/>
              </a:rPr>
              <a:t>entre pasajeros.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casos </a:t>
            </a:r>
            <a:r>
              <a:rPr dirty="0" sz="1200">
                <a:latin typeface="Tahoma"/>
                <a:cs typeface="Tahoma"/>
              </a:rPr>
              <a:t>que se </a:t>
            </a:r>
            <a:r>
              <a:rPr dirty="0" sz="1200" spc="-5">
                <a:latin typeface="Tahoma"/>
                <a:cs typeface="Tahoma"/>
              </a:rPr>
              <a:t>defina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uso 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capacidad total es obligatorio </a:t>
            </a:r>
            <a:r>
              <a:rPr dirty="0" sz="1200">
                <a:latin typeface="Tahoma"/>
                <a:cs typeface="Tahoma"/>
              </a:rPr>
              <a:t>el uso de </a:t>
            </a:r>
            <a:r>
              <a:rPr dirty="0" sz="1200" spc="-5">
                <a:latin typeface="Tahoma"/>
                <a:cs typeface="Tahoma"/>
              </a:rPr>
              <a:t>nasobuco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mascarilla.</a:t>
            </a:r>
            <a:endParaRPr sz="1200">
              <a:latin typeface="Tahoma"/>
              <a:cs typeface="Tahoma"/>
            </a:endParaRPr>
          </a:p>
          <a:p>
            <a:pPr algn="just" marL="643255" marR="18034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Soportes informativos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recordar el adecuado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frecuente lavado </a:t>
            </a:r>
            <a:r>
              <a:rPr dirty="0" sz="1200">
                <a:latin typeface="Tahoma"/>
                <a:cs typeface="Tahoma"/>
              </a:rPr>
              <a:t>de manos  y </a:t>
            </a: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uso 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 algn="just" marL="643255" marR="179705" indent="-181610">
              <a:lnSpc>
                <a:spcPct val="1004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Procedimientos/protocolos </a:t>
            </a:r>
            <a:r>
              <a:rPr dirty="0" sz="1200">
                <a:latin typeface="Tahoma"/>
                <a:cs typeface="Tahoma"/>
              </a:rPr>
              <a:t>de uso de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 (nasobuco/mascarilla, </a:t>
            </a:r>
            <a:r>
              <a:rPr dirty="0" sz="1200">
                <a:latin typeface="Tahoma"/>
                <a:cs typeface="Tahoma"/>
              </a:rPr>
              <a:t>guantes </a:t>
            </a:r>
            <a:r>
              <a:rPr dirty="0" sz="1200" spc="-5">
                <a:latin typeface="Tahoma"/>
                <a:cs typeface="Tahoma"/>
              </a:rPr>
              <a:t>desechables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gorro, </a:t>
            </a:r>
            <a:r>
              <a:rPr dirty="0" sz="1200">
                <a:latin typeface="Tahoma"/>
                <a:cs typeface="Tahoma"/>
              </a:rPr>
              <a:t>según se </a:t>
            </a:r>
            <a:r>
              <a:rPr dirty="0" sz="1200" spc="-5">
                <a:latin typeface="Tahoma"/>
                <a:cs typeface="Tahoma"/>
              </a:rPr>
              <a:t>establezca por  tipos 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transporte).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Protocolos/ Programas </a:t>
            </a:r>
            <a:r>
              <a:rPr dirty="0" sz="1200">
                <a:latin typeface="Tahoma"/>
                <a:cs typeface="Tahoma"/>
              </a:rPr>
              <a:t>de higiene y </a:t>
            </a:r>
            <a:r>
              <a:rPr dirty="0" sz="1200" spc="-5">
                <a:latin typeface="Tahoma"/>
                <a:cs typeface="Tahoma"/>
              </a:rPr>
              <a:t>desinfección por áreas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tipos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vehículos.</a:t>
            </a:r>
            <a:endParaRPr sz="1200">
              <a:latin typeface="Tahoma"/>
              <a:cs typeface="Tahoma"/>
            </a:endParaRPr>
          </a:p>
          <a:p>
            <a:pPr algn="just" marL="643255" marR="182245" indent="-181610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Distanciamiento físico </a:t>
            </a:r>
            <a:r>
              <a:rPr dirty="0" sz="1200">
                <a:latin typeface="Tahoma"/>
                <a:cs typeface="Tahoma"/>
              </a:rPr>
              <a:t>en la </a:t>
            </a:r>
            <a:r>
              <a:rPr dirty="0" sz="1200" spc="-5">
                <a:latin typeface="Tahoma"/>
                <a:cs typeface="Tahoma"/>
              </a:rPr>
              <a:t>medida </a:t>
            </a:r>
            <a:r>
              <a:rPr dirty="0" sz="1200">
                <a:latin typeface="Tahoma"/>
                <a:cs typeface="Tahoma"/>
              </a:rPr>
              <a:t>de lo </a:t>
            </a:r>
            <a:r>
              <a:rPr dirty="0" sz="1200" spc="-5">
                <a:latin typeface="Tahoma"/>
                <a:cs typeface="Tahoma"/>
              </a:rPr>
              <a:t>posible,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las características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condiciones de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áreas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vehículos.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accesos.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Dispensadores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gel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sustancia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clorada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porciento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Kit </a:t>
            </a:r>
            <a:r>
              <a:rPr dirty="0" sz="1200" spc="-5">
                <a:latin typeface="Tahoma"/>
                <a:cs typeface="Tahoma"/>
              </a:rPr>
              <a:t>de 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por tipo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transporte.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Equipos rociadores de sustancias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Cestos para desechos con tapa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pedal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dotados de doble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bolsa.</a:t>
            </a:r>
            <a:endParaRPr sz="1200">
              <a:latin typeface="Tahoma"/>
              <a:cs typeface="Tahoma"/>
            </a:endParaRPr>
          </a:p>
          <a:p>
            <a:pPr algn="just" marL="643255" marR="177800" indent="-181610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Termómetro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temperatura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distancia, ubicado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maletín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primeros 3.-  </a:t>
            </a:r>
            <a:r>
              <a:rPr dirty="0" sz="1200" spc="-5">
                <a:latin typeface="Tahoma"/>
                <a:cs typeface="Tahoma"/>
              </a:rPr>
              <a:t>auxilios.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 </a:t>
            </a:r>
            <a:r>
              <a:rPr dirty="0" sz="1200" spc="-5">
                <a:latin typeface="Tahoma"/>
                <a:cs typeface="Tahoma"/>
              </a:rPr>
              <a:t>OPERACIONAL.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GENERALES: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643255" marR="182245" indent="-181610">
              <a:lnSpc>
                <a:spcPct val="1006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con </a:t>
            </a:r>
            <a:r>
              <a:rPr dirty="0" sz="1200">
                <a:latin typeface="Tahoma"/>
                <a:cs typeface="Tahoma"/>
              </a:rPr>
              <a:t>agua, </a:t>
            </a:r>
            <a:r>
              <a:rPr dirty="0" sz="1200" spc="-5">
                <a:latin typeface="Tahoma"/>
                <a:cs typeface="Tahoma"/>
              </a:rPr>
              <a:t>detergente </a:t>
            </a:r>
            <a:r>
              <a:rPr dirty="0" sz="1200">
                <a:latin typeface="Tahoma"/>
                <a:cs typeface="Tahoma"/>
              </a:rPr>
              <a:t>líquido y </a:t>
            </a:r>
            <a:r>
              <a:rPr dirty="0" sz="1200" spc="-5">
                <a:latin typeface="Tahoma"/>
                <a:cs typeface="Tahoma"/>
              </a:rPr>
              <a:t>sustancia desinfectante  autorizada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todas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superficies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frecuente contacto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transporte  (pasamanos, manillas, equipos </a:t>
            </a:r>
            <a:r>
              <a:rPr dirty="0" sz="1200">
                <a:latin typeface="Tahoma"/>
                <a:cs typeface="Tahoma"/>
              </a:rPr>
              <a:t>de audio y </a:t>
            </a:r>
            <a:r>
              <a:rPr dirty="0" sz="1200" spc="-5">
                <a:latin typeface="Tahoma"/>
                <a:cs typeface="Tahoma"/>
              </a:rPr>
              <a:t>otros),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protocolo </a:t>
            </a:r>
            <a:r>
              <a:rPr dirty="0" sz="1200">
                <a:latin typeface="Tahoma"/>
                <a:cs typeface="Tahoma"/>
              </a:rPr>
              <a:t>de higiene y  </a:t>
            </a:r>
            <a:r>
              <a:rPr dirty="0" sz="1200" spc="-5">
                <a:latin typeface="Tahoma"/>
                <a:cs typeface="Tahoma"/>
              </a:rPr>
              <a:t>desinfección definido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Garantía de uniforme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limpio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cambio después de cada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algn="just" marL="643255" marR="182245" indent="-181610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Garantía </a:t>
            </a:r>
            <a:r>
              <a:rPr dirty="0" sz="1200">
                <a:latin typeface="Tahoma"/>
                <a:cs typeface="Tahoma"/>
              </a:rPr>
              <a:t>del adecuado </a:t>
            </a:r>
            <a:r>
              <a:rPr dirty="0" sz="1200" spc="-5">
                <a:latin typeface="Tahoma"/>
                <a:cs typeface="Tahoma"/>
              </a:rPr>
              <a:t>funcionamiento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dotación </a:t>
            </a:r>
            <a:r>
              <a:rPr dirty="0" sz="1200">
                <a:latin typeface="Tahoma"/>
                <a:cs typeface="Tahoma"/>
              </a:rPr>
              <a:t>de los baños de los </a:t>
            </a:r>
            <a:r>
              <a:rPr dirty="0" sz="1200" spc="-5">
                <a:latin typeface="Tahoma"/>
                <a:cs typeface="Tahoma"/>
              </a:rPr>
              <a:t>ómnibus  con </a:t>
            </a:r>
            <a:r>
              <a:rPr dirty="0" sz="1200">
                <a:latin typeface="Tahoma"/>
                <a:cs typeface="Tahoma"/>
              </a:rPr>
              <a:t>la inclusión </a:t>
            </a:r>
            <a:r>
              <a:rPr dirty="0" sz="1200" spc="-5">
                <a:latin typeface="Tahoma"/>
                <a:cs typeface="Tahoma"/>
              </a:rPr>
              <a:t>de gel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sustancia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4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transportación diferenciada por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mercados.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48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865" cy="777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761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98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056640" indent="-181610">
              <a:lnSpc>
                <a:spcPct val="100000"/>
              </a:lnSpc>
              <a:spcBef>
                <a:spcPts val="5"/>
              </a:spcBef>
              <a:buAutoNum type="alphaLcPeriod" startAt="5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Evitar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viajes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largas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distancias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incrementar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paradas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intermedias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cada</a:t>
            </a:r>
            <a:endParaRPr sz="1200">
              <a:latin typeface="Tahoma"/>
              <a:cs typeface="Tahoma"/>
            </a:endParaRPr>
          </a:p>
          <a:p>
            <a:pPr algn="just" marL="1056640" marR="50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200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Km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horas,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descanso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recirculación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aire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interior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vehículos,  cuando se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autorice.</a:t>
            </a:r>
            <a:endParaRPr sz="1200">
              <a:latin typeface="Tahoma"/>
              <a:cs typeface="Tahoma"/>
            </a:endParaRPr>
          </a:p>
          <a:p>
            <a:pPr algn="just" marL="1056640" marR="8255" indent="-181610">
              <a:lnSpc>
                <a:spcPts val="1450"/>
              </a:lnSpc>
              <a:spcBef>
                <a:spcPts val="40"/>
              </a:spcBef>
              <a:buAutoNum type="alphaLcPeriod" startAt="6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controlar </a:t>
            </a:r>
            <a:r>
              <a:rPr dirty="0" sz="1200">
                <a:latin typeface="Tahoma"/>
                <a:cs typeface="Tahoma"/>
              </a:rPr>
              <a:t>el uso </a:t>
            </a:r>
            <a:r>
              <a:rPr dirty="0" sz="1200" spc="-5">
                <a:latin typeface="Tahoma"/>
                <a:cs typeface="Tahoma"/>
              </a:rPr>
              <a:t>personalizado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protección,  prohibiendo el </a:t>
            </a:r>
            <a:r>
              <a:rPr dirty="0" sz="1200">
                <a:latin typeface="Tahoma"/>
                <a:cs typeface="Tahoma"/>
              </a:rPr>
              <a:t>intercambio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400"/>
              </a:lnSpc>
              <a:buAutoNum type="alphaLcPeriod" startAt="6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Rediseñar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mecanismo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aplicación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encuestas directas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clientes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endParaRPr sz="1200">
              <a:latin typeface="Tahoma"/>
              <a:cs typeface="Tahoma"/>
            </a:endParaRPr>
          </a:p>
          <a:p>
            <a:pPr algn="just" marL="1056640" marR="10795">
              <a:lnSpc>
                <a:spcPct val="10000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medir la </a:t>
            </a:r>
            <a:r>
              <a:rPr dirty="0" sz="1200" spc="-5">
                <a:latin typeface="Tahoma"/>
                <a:cs typeface="Tahoma"/>
              </a:rPr>
              <a:t>satisfacción en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servicio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transportación por ómnibus (bus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10">
                <a:latin typeface="Tahoma"/>
                <a:cs typeface="Tahoma"/>
              </a:rPr>
              <a:t>tren  </a:t>
            </a:r>
            <a:r>
              <a:rPr dirty="0" sz="1200" spc="-5">
                <a:latin typeface="Tahoma"/>
                <a:cs typeface="Tahoma"/>
              </a:rPr>
              <a:t>turístico), minimizando los riesgos asociados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proceso.</a:t>
            </a:r>
            <a:endParaRPr sz="1200">
              <a:latin typeface="Tahoma"/>
              <a:cs typeface="Tahoma"/>
            </a:endParaRPr>
          </a:p>
          <a:p>
            <a:pPr algn="just" marL="1056640" marR="8255" indent="-181610">
              <a:lnSpc>
                <a:spcPct val="100800"/>
              </a:lnSpc>
              <a:buAutoNum type="alphaLcPeriod" startAt="8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Definir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Protocolo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pasajeros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chofer, 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sospecha </a:t>
            </a:r>
            <a:r>
              <a:rPr dirty="0" sz="1200" spc="-10">
                <a:latin typeface="Tahoma"/>
                <a:cs typeface="Tahoma"/>
              </a:rPr>
              <a:t>de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contagio.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4.- LIMPIEZA </a:t>
            </a:r>
            <a:r>
              <a:rPr dirty="0" sz="1200" b="1">
                <a:latin typeface="Tahoma"/>
                <a:cs typeface="Tahoma"/>
              </a:rPr>
              <a:t>Y </a:t>
            </a:r>
            <a:r>
              <a:rPr dirty="0" sz="1200" spc="-5" b="1">
                <a:latin typeface="Tahoma"/>
                <a:cs typeface="Tahoma"/>
              </a:rPr>
              <a:t>DESINFECCIÓN DE LOS AUTOS DE</a:t>
            </a:r>
            <a:r>
              <a:rPr dirty="0" sz="1200" spc="2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RENTA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056640" marR="9525" indent="-181610">
              <a:lnSpc>
                <a:spcPct val="100800"/>
              </a:lnSpc>
              <a:spcBef>
                <a:spcPts val="5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Antes de ser </a:t>
            </a:r>
            <a:r>
              <a:rPr dirty="0" sz="1200" spc="-5">
                <a:latin typeface="Tahoma"/>
                <a:cs typeface="Tahoma"/>
              </a:rPr>
              <a:t>rentado </a:t>
            </a:r>
            <a:r>
              <a:rPr dirty="0" sz="1200">
                <a:latin typeface="Tahoma"/>
                <a:cs typeface="Tahoma"/>
              </a:rPr>
              <a:t>y al </a:t>
            </a:r>
            <a:r>
              <a:rPr dirty="0" sz="1200" spc="-5">
                <a:latin typeface="Tahoma"/>
                <a:cs typeface="Tahoma"/>
              </a:rPr>
              <a:t>concluir </a:t>
            </a:r>
            <a:r>
              <a:rPr dirty="0" sz="1200">
                <a:latin typeface="Tahoma"/>
                <a:cs typeface="Tahoma"/>
              </a:rPr>
              <a:t>la renta, </a:t>
            </a:r>
            <a:r>
              <a:rPr dirty="0" sz="1200" spc="-5">
                <a:latin typeface="Tahoma"/>
                <a:cs typeface="Tahoma"/>
              </a:rPr>
              <a:t>desinfectar con solución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cloro </a:t>
            </a:r>
            <a:r>
              <a:rPr dirty="0" sz="1200">
                <a:latin typeface="Tahoma"/>
                <a:cs typeface="Tahoma"/>
              </a:rPr>
              <a:t>al  0.5% </a:t>
            </a:r>
            <a:r>
              <a:rPr dirty="0" sz="1200" spc="-5">
                <a:latin typeface="Tahoma"/>
                <a:cs typeface="Tahoma"/>
              </a:rPr>
              <a:t>todas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superficies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contacto,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procedimiento establecido </a:t>
            </a:r>
            <a:r>
              <a:rPr dirty="0" sz="1200">
                <a:latin typeface="Tahoma"/>
                <a:cs typeface="Tahoma"/>
              </a:rPr>
              <a:t>al  </a:t>
            </a:r>
            <a:r>
              <a:rPr dirty="0" sz="1200" spc="-5">
                <a:latin typeface="Tahoma"/>
                <a:cs typeface="Tahoma"/>
              </a:rPr>
              <a:t>efecto.</a:t>
            </a:r>
            <a:endParaRPr sz="1200">
              <a:latin typeface="Tahoma"/>
              <a:cs typeface="Tahoma"/>
            </a:endParaRPr>
          </a:p>
          <a:p>
            <a:pPr algn="just" marL="1056640" marR="8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concluir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renta del auto, </a:t>
            </a:r>
            <a:r>
              <a:rPr dirty="0" sz="1200">
                <a:latin typeface="Tahoma"/>
                <a:cs typeface="Tahoma"/>
              </a:rPr>
              <a:t>encender la </a:t>
            </a:r>
            <a:r>
              <a:rPr dirty="0" sz="1200" spc="-10">
                <a:latin typeface="Tahoma"/>
                <a:cs typeface="Tahoma"/>
              </a:rPr>
              <a:t>calefacción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cerrar herméticamente  alrededor </a:t>
            </a:r>
            <a:r>
              <a:rPr dirty="0" sz="1200">
                <a:latin typeface="Tahoma"/>
                <a:cs typeface="Tahoma"/>
              </a:rPr>
              <a:t>de 10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minutos.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Ventilar y </a:t>
            </a:r>
            <a:r>
              <a:rPr dirty="0" sz="1200" spc="-5">
                <a:latin typeface="Tahoma"/>
                <a:cs typeface="Tahoma"/>
              </a:rPr>
              <a:t>proceder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fregado, desinfección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preparación.</a:t>
            </a:r>
            <a:endParaRPr sz="1200">
              <a:latin typeface="Tahoma"/>
              <a:cs typeface="Tahoma"/>
            </a:endParaRPr>
          </a:p>
          <a:p>
            <a:pPr algn="just" marL="1056640" marR="635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concluir todo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proceso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higiene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identificará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vehículo,  con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pegatina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elemento habilitado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efecto,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puerta del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chofer.</a:t>
            </a:r>
            <a:endParaRPr sz="1200">
              <a:latin typeface="Tahoma"/>
              <a:cs typeface="Tahoma"/>
            </a:endParaRPr>
          </a:p>
          <a:p>
            <a:pPr algn="just" marL="1056640" marR="5715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Establecer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comprobar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manejo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adecuado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desechos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puedan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quedar  </a:t>
            </a:r>
            <a:r>
              <a:rPr dirty="0" sz="1200">
                <a:latin typeface="Tahoma"/>
                <a:cs typeface="Tahoma"/>
              </a:rPr>
              <a:t>dentro </a:t>
            </a:r>
            <a:r>
              <a:rPr dirty="0" sz="1200" spc="-5">
                <a:latin typeface="Tahoma"/>
                <a:cs typeface="Tahoma"/>
              </a:rPr>
              <a:t>del </a:t>
            </a:r>
            <a:r>
              <a:rPr dirty="0" sz="1200">
                <a:latin typeface="Tahoma"/>
                <a:cs typeface="Tahoma"/>
              </a:rPr>
              <a:t>auto </a:t>
            </a:r>
            <a:r>
              <a:rPr dirty="0" sz="1200" spc="-5">
                <a:latin typeface="Tahoma"/>
                <a:cs typeface="Tahoma"/>
              </a:rPr>
              <a:t>(uso </a:t>
            </a:r>
            <a:r>
              <a:rPr dirty="0" sz="1200">
                <a:latin typeface="Tahoma"/>
                <a:cs typeface="Tahoma"/>
              </a:rPr>
              <a:t>guantes y </a:t>
            </a:r>
            <a:r>
              <a:rPr dirty="0" sz="1200" spc="-5">
                <a:latin typeface="Tahoma"/>
                <a:cs typeface="Tahoma"/>
              </a:rPr>
              <a:t>bolsas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desechables).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5.- LIMPIEZA </a:t>
            </a:r>
            <a:r>
              <a:rPr dirty="0" sz="1200" b="1">
                <a:latin typeface="Tahoma"/>
                <a:cs typeface="Tahoma"/>
              </a:rPr>
              <a:t>Y </a:t>
            </a:r>
            <a:r>
              <a:rPr dirty="0" sz="1200" spc="-5" b="1">
                <a:latin typeface="Tahoma"/>
                <a:cs typeface="Tahoma"/>
              </a:rPr>
              <a:t>DESINFECCIÓN DE LOS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ÓMNIBUS: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Revisar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manuales operacionales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procedimientos </a:t>
            </a:r>
            <a:r>
              <a:rPr dirty="0" sz="1200">
                <a:latin typeface="Tahoma"/>
                <a:cs typeface="Tahoma"/>
              </a:rPr>
              <a:t>y adecuar </a:t>
            </a:r>
            <a:r>
              <a:rPr dirty="0" sz="1200" spc="-5">
                <a:latin typeface="Tahoma"/>
                <a:cs typeface="Tahoma"/>
              </a:rPr>
              <a:t>teniendo en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056640" marR="635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Antes de </a:t>
            </a:r>
            <a:r>
              <a:rPr dirty="0" sz="1200" spc="-5">
                <a:latin typeface="Tahoma"/>
                <a:cs typeface="Tahoma"/>
              </a:rPr>
              <a:t>cada prestación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servicio, garantizar </a:t>
            </a:r>
            <a:r>
              <a:rPr dirty="0" sz="1200">
                <a:latin typeface="Tahoma"/>
                <a:cs typeface="Tahoma"/>
              </a:rPr>
              <a:t>que se </a:t>
            </a:r>
            <a:r>
              <a:rPr dirty="0" sz="1200" spc="-5">
                <a:latin typeface="Tahoma"/>
                <a:cs typeface="Tahoma"/>
              </a:rPr>
              <a:t>haya efectuado </a:t>
            </a:r>
            <a:r>
              <a:rPr dirty="0" sz="120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desinfección,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procedimiento establecido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efecto.</a:t>
            </a:r>
            <a:endParaRPr sz="1200">
              <a:latin typeface="Tahoma"/>
              <a:cs typeface="Tahoma"/>
            </a:endParaRPr>
          </a:p>
          <a:p>
            <a:pPr algn="just" marL="1056640" marR="8255" indent="-181610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controlar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lavado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cortinas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cabezales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asientos con  mayor frecuencia (cada vez que termine 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servicio.)</a:t>
            </a:r>
            <a:endParaRPr sz="1200">
              <a:latin typeface="Tahoma"/>
              <a:cs typeface="Tahoma"/>
            </a:endParaRPr>
          </a:p>
          <a:p>
            <a:pPr algn="just" marL="1056640" indent="-181610">
              <a:lnSpc>
                <a:spcPts val="14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ómnibus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modalidad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bus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turístico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trenes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turísticos,</a:t>
            </a:r>
            <a:endParaRPr sz="1200">
              <a:latin typeface="Tahoma"/>
              <a:cs typeface="Tahoma"/>
            </a:endParaRPr>
          </a:p>
          <a:p>
            <a:pPr algn="just" marL="1056640" marR="6350">
              <a:lnSpc>
                <a:spcPct val="10040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o que </a:t>
            </a:r>
            <a:r>
              <a:rPr dirty="0" sz="1200" spc="-5">
                <a:latin typeface="Tahoma"/>
                <a:cs typeface="Tahoma"/>
              </a:rPr>
              <a:t>presten servicios </a:t>
            </a:r>
            <a:r>
              <a:rPr dirty="0" sz="1200">
                <a:latin typeface="Tahoma"/>
                <a:cs typeface="Tahoma"/>
              </a:rPr>
              <a:t>en la </a:t>
            </a:r>
            <a:r>
              <a:rPr dirty="0" sz="1200" spc="-5">
                <a:latin typeface="Tahoma"/>
                <a:cs typeface="Tahoma"/>
              </a:rPr>
              <a:t>modalidad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shuttle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circuitos; </a:t>
            </a:r>
            <a:r>
              <a:rPr dirty="0" sz="1200">
                <a:latin typeface="Tahoma"/>
                <a:cs typeface="Tahoma"/>
              </a:rPr>
              <a:t>aplicar la 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vehículo cada vez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culmina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10">
                <a:latin typeface="Tahoma"/>
                <a:cs typeface="Tahoma"/>
              </a:rPr>
              <a:t>recorrido </a:t>
            </a:r>
            <a:r>
              <a:rPr dirty="0" sz="1200" spc="-5">
                <a:latin typeface="Tahoma"/>
                <a:cs typeface="Tahoma"/>
              </a:rPr>
              <a:t>(cabecera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ruta), priorizando </a:t>
            </a:r>
            <a:r>
              <a:rPr dirty="0" sz="1200">
                <a:latin typeface="Tahoma"/>
                <a:cs typeface="Tahoma"/>
              </a:rPr>
              <a:t>las áreas </a:t>
            </a:r>
            <a:r>
              <a:rPr dirty="0" sz="1200" spc="-5">
                <a:latin typeface="Tahoma"/>
                <a:cs typeface="Tahoma"/>
              </a:rPr>
              <a:t>comunes, pasamanos, apoyabrazos,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  <a:p>
            <a:pPr algn="just" marL="1056640" marR="8255" indent="-181610">
              <a:lnSpc>
                <a:spcPct val="100499"/>
              </a:lnSpc>
              <a:spcBef>
                <a:spcPts val="5"/>
              </a:spcBef>
              <a:buAutoNum type="alphaLcPeriod" startAt="4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Realizar </a:t>
            </a:r>
            <a:r>
              <a:rPr dirty="0" sz="1200" spc="-5">
                <a:latin typeface="Tahoma"/>
                <a:cs typeface="Tahoma"/>
              </a:rPr>
              <a:t>las inspecciones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calidad cuando ya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vehículo haya pasado por el  proceso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desinfección. El </a:t>
            </a:r>
            <a:r>
              <a:rPr dirty="0" sz="1200">
                <a:latin typeface="Tahoma"/>
                <a:cs typeface="Tahoma"/>
              </a:rPr>
              <a:t>personal que realice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inspección </a:t>
            </a:r>
            <a:r>
              <a:rPr dirty="0" sz="1200">
                <a:latin typeface="Tahoma"/>
                <a:cs typeface="Tahoma"/>
              </a:rPr>
              <a:t>debe usar </a:t>
            </a:r>
            <a:r>
              <a:rPr dirty="0" sz="1200" spc="-5">
                <a:latin typeface="Tahoma"/>
                <a:cs typeface="Tahoma"/>
              </a:rPr>
              <a:t>los  medios de </a:t>
            </a:r>
            <a:r>
              <a:rPr dirty="0" sz="1200" spc="-10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(guantes y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nasobuco/mascarilla).</a:t>
            </a:r>
            <a:endParaRPr sz="1200">
              <a:latin typeface="Tahoma"/>
              <a:cs typeface="Tahoma"/>
            </a:endParaRPr>
          </a:p>
          <a:p>
            <a:pPr algn="just" marL="1056640" marR="5715" indent="-181610">
              <a:lnSpc>
                <a:spcPct val="100000"/>
              </a:lnSpc>
              <a:spcBef>
                <a:spcPts val="10"/>
              </a:spcBef>
              <a:buAutoNum type="alphaLcPeriod" startAt="4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Establecer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comprobar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manejo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adecuado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desechos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puedan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quedar  </a:t>
            </a:r>
            <a:r>
              <a:rPr dirty="0" sz="1200">
                <a:latin typeface="Tahoma"/>
                <a:cs typeface="Tahoma"/>
              </a:rPr>
              <a:t>dentro </a:t>
            </a:r>
            <a:r>
              <a:rPr dirty="0" sz="1200" spc="-5">
                <a:latin typeface="Tahoma"/>
                <a:cs typeface="Tahoma"/>
              </a:rPr>
              <a:t>de los ómnibus. </a:t>
            </a:r>
            <a:r>
              <a:rPr dirty="0" sz="1200">
                <a:latin typeface="Tahoma"/>
                <a:cs typeface="Tahoma"/>
              </a:rPr>
              <a:t>(uso guantes y </a:t>
            </a:r>
            <a:r>
              <a:rPr dirty="0" sz="1200" spc="-5">
                <a:latin typeface="Tahoma"/>
                <a:cs typeface="Tahoma"/>
              </a:rPr>
              <a:t>bolsas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desechables).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49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6000115" cy="8289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</a:t>
            </a:r>
            <a:r>
              <a:rPr dirty="0" sz="1200" spc="-10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12</a:t>
            </a:r>
            <a:endParaRPr sz="1200">
              <a:latin typeface="Tahoma"/>
              <a:cs typeface="Tahoma"/>
            </a:endParaRPr>
          </a:p>
          <a:p>
            <a:pPr marL="1238885">
              <a:lnSpc>
                <a:spcPct val="100000"/>
              </a:lnSpc>
              <a:spcBef>
                <a:spcPts val="15"/>
              </a:spcBef>
            </a:pPr>
            <a:r>
              <a:rPr dirty="0" sz="1200" spc="-5" b="1">
                <a:latin typeface="Tahoma"/>
                <a:cs typeface="Tahoma"/>
              </a:rPr>
              <a:t>TRANSPORTE TURISTICO-MEDIOS</a:t>
            </a:r>
            <a:r>
              <a:rPr dirty="0" sz="1200" spc="-3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NAÚTICOS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I.-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MARINAS.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643255" marR="8255" indent="-181610">
              <a:lnSpc>
                <a:spcPct val="1008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Cumplir las </a:t>
            </a:r>
            <a:r>
              <a:rPr dirty="0" sz="1200" spc="-5">
                <a:latin typeface="Tahoma"/>
                <a:cs typeface="Tahoma"/>
              </a:rPr>
              <a:t>capacidades básicas establecidas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Reglamento Sanitario  Internacional.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Incrementar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vigilancia en frontera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todos los viajeros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internacionales.</a:t>
            </a:r>
            <a:endParaRPr sz="1200">
              <a:latin typeface="Tahoma"/>
              <a:cs typeface="Tahoma"/>
            </a:endParaRPr>
          </a:p>
          <a:p>
            <a:pPr algn="just" marL="643255" marR="825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Reforzar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salud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garantizar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cumplimiento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medidas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Control Sanitario Internacional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puntos 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entrada.</a:t>
            </a:r>
            <a:endParaRPr sz="1200">
              <a:latin typeface="Tahoma"/>
              <a:cs typeface="Tahoma"/>
            </a:endParaRPr>
          </a:p>
          <a:p>
            <a:pPr algn="just" marL="643255" marR="889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doble toma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temperatura </a:t>
            </a:r>
            <a:r>
              <a:rPr dirty="0" sz="1200">
                <a:latin typeface="Tahoma"/>
                <a:cs typeface="Tahoma"/>
              </a:rPr>
              <a:t>en la segunda y </a:t>
            </a:r>
            <a:r>
              <a:rPr dirty="0" sz="1200" spc="-5">
                <a:latin typeface="Tahoma"/>
                <a:cs typeface="Tahoma"/>
              </a:rPr>
              <a:t>tercera </a:t>
            </a:r>
            <a:r>
              <a:rPr dirty="0" sz="1200">
                <a:latin typeface="Tahoma"/>
                <a:cs typeface="Tahoma"/>
              </a:rPr>
              <a:t>línea de  </a:t>
            </a:r>
            <a:r>
              <a:rPr dirty="0" sz="1200" spc="-5">
                <a:latin typeface="Tahoma"/>
                <a:cs typeface="Tahoma"/>
              </a:rPr>
              <a:t>vigilancia.</a:t>
            </a:r>
            <a:endParaRPr sz="1200">
              <a:latin typeface="Tahoma"/>
              <a:cs typeface="Tahoma"/>
            </a:endParaRPr>
          </a:p>
          <a:p>
            <a:pPr algn="just" marL="643255" marR="8255" indent="-181610">
              <a:lnSpc>
                <a:spcPts val="144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Exigir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puntos </a:t>
            </a:r>
            <a:r>
              <a:rPr dirty="0" sz="1200">
                <a:latin typeface="Tahoma"/>
                <a:cs typeface="Tahoma"/>
              </a:rPr>
              <a:t>de entrada el uso </a:t>
            </a:r>
            <a:r>
              <a:rPr dirty="0" sz="1200" spc="-5">
                <a:latin typeface="Tahoma"/>
                <a:cs typeface="Tahoma"/>
              </a:rPr>
              <a:t>obligatorio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nasobuco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otros medios 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protección.</a:t>
            </a:r>
            <a:endParaRPr sz="1200">
              <a:latin typeface="Tahoma"/>
              <a:cs typeface="Tahoma"/>
            </a:endParaRPr>
          </a:p>
          <a:p>
            <a:pPr algn="just" marL="643255" marR="8890" indent="-181610">
              <a:lnSpc>
                <a:spcPts val="145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Establecer medidas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todos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puntos </a:t>
            </a:r>
            <a:r>
              <a:rPr dirty="0" sz="1200">
                <a:latin typeface="Tahoma"/>
                <a:cs typeface="Tahoma"/>
              </a:rPr>
              <a:t>de entrada,  incluyendo </a:t>
            </a:r>
            <a:r>
              <a:rPr dirty="0" sz="1200" spc="-5">
                <a:latin typeface="Tahoma"/>
                <a:cs typeface="Tahoma"/>
              </a:rPr>
              <a:t>los 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transporte, </a:t>
            </a:r>
            <a:r>
              <a:rPr dirty="0" sz="1200">
                <a:latin typeface="Tahoma"/>
                <a:cs typeface="Tahoma"/>
              </a:rPr>
              <a:t>equipaje y las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mercancías.</a:t>
            </a:r>
            <a:endParaRPr sz="1200">
              <a:latin typeface="Tahoma"/>
              <a:cs typeface="Tahoma"/>
            </a:endParaRPr>
          </a:p>
          <a:p>
            <a:pPr algn="just" marL="643255" marR="9525" indent="-181610">
              <a:lnSpc>
                <a:spcPts val="144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Aislamiento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viajeros cubanos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extranjeros residentes en </a:t>
            </a:r>
            <a:r>
              <a:rPr dirty="0" sz="1200">
                <a:latin typeface="Tahoma"/>
                <a:cs typeface="Tahoma"/>
              </a:rPr>
              <a:t>Cuba </a:t>
            </a:r>
            <a:r>
              <a:rPr dirty="0" sz="1200" spc="-5">
                <a:latin typeface="Tahoma"/>
                <a:cs typeface="Tahoma"/>
              </a:rPr>
              <a:t>para  vigilancia durante </a:t>
            </a:r>
            <a:r>
              <a:rPr dirty="0" sz="1200">
                <a:latin typeface="Tahoma"/>
                <a:cs typeface="Tahoma"/>
              </a:rPr>
              <a:t>14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días.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405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Aplicar los  </a:t>
            </a:r>
            <a:r>
              <a:rPr dirty="0" sz="1200" spc="-5">
                <a:latin typeface="Tahoma"/>
                <a:cs typeface="Tahoma"/>
              </a:rPr>
              <a:t>protocolos 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actuación  </a:t>
            </a:r>
            <a:r>
              <a:rPr dirty="0" sz="1200">
                <a:latin typeface="Tahoma"/>
                <a:cs typeface="Tahoma"/>
              </a:rPr>
              <a:t>para el manejo de  casos sospechosos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endParaRPr sz="1200">
              <a:latin typeface="Tahoma"/>
              <a:cs typeface="Tahoma"/>
            </a:endParaRPr>
          </a:p>
          <a:p>
            <a:pPr marL="643255" marR="8255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arribo,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instalaciones portuarias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marinas, así como </a:t>
            </a:r>
            <a:r>
              <a:rPr dirty="0" sz="1200">
                <a:latin typeface="Tahoma"/>
                <a:cs typeface="Tahoma"/>
              </a:rPr>
              <a:t>para el despacho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>
                <a:latin typeface="Tahoma"/>
                <a:cs typeface="Tahoma"/>
              </a:rPr>
              <a:t>entrada </a:t>
            </a:r>
            <a:r>
              <a:rPr dirty="0" sz="1200" spc="-5">
                <a:latin typeface="Tahoma"/>
                <a:cs typeface="Tahoma"/>
              </a:rPr>
              <a:t>de buques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embarcaciones de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recreos.</a:t>
            </a:r>
            <a:endParaRPr sz="1200">
              <a:latin typeface="Tahoma"/>
              <a:cs typeface="Tahoma"/>
            </a:endParaRPr>
          </a:p>
          <a:p>
            <a:pPr algn="just" marL="643255" marR="6985" indent="-181610">
              <a:lnSpc>
                <a:spcPct val="100800"/>
              </a:lnSpc>
              <a:buAutoNum type="alphaLcPeriod" startAt="9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prohíbe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descenso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tripulantes, cubano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extranjero,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embarcación  hasta </a:t>
            </a:r>
            <a:r>
              <a:rPr dirty="0" sz="1200">
                <a:latin typeface="Tahoma"/>
                <a:cs typeface="Tahoma"/>
              </a:rPr>
              <a:t>que no </a:t>
            </a:r>
            <a:r>
              <a:rPr dirty="0" sz="1200" spc="-5">
                <a:latin typeface="Tahoma"/>
                <a:cs typeface="Tahoma"/>
              </a:rPr>
              <a:t>hayan transcurrido </a:t>
            </a:r>
            <a:r>
              <a:rPr dirty="0" sz="1200">
                <a:latin typeface="Tahoma"/>
                <a:cs typeface="Tahoma"/>
              </a:rPr>
              <a:t>14 </a:t>
            </a:r>
            <a:r>
              <a:rPr dirty="0" sz="1200" spc="-5">
                <a:latin typeface="Tahoma"/>
                <a:cs typeface="Tahoma"/>
              </a:rPr>
              <a:t>días desde </a:t>
            </a:r>
            <a:r>
              <a:rPr dirty="0" sz="1200">
                <a:latin typeface="Tahoma"/>
                <a:cs typeface="Tahoma"/>
              </a:rPr>
              <a:t>que la </a:t>
            </a:r>
            <a:r>
              <a:rPr dirty="0" sz="1200" spc="-10">
                <a:latin typeface="Tahoma"/>
                <a:cs typeface="Tahoma"/>
              </a:rPr>
              <a:t>embarcación </a:t>
            </a:r>
            <a:r>
              <a:rPr dirty="0" sz="1200" spc="-5">
                <a:latin typeface="Tahoma"/>
                <a:cs typeface="Tahoma"/>
              </a:rPr>
              <a:t>zarpó </a:t>
            </a:r>
            <a:r>
              <a:rPr dirty="0" sz="1200">
                <a:latin typeface="Tahoma"/>
                <a:cs typeface="Tahoma"/>
              </a:rPr>
              <a:t>de  puerto </a:t>
            </a:r>
            <a:r>
              <a:rPr dirty="0" sz="1200" spc="-5">
                <a:latin typeface="Tahoma"/>
                <a:cs typeface="Tahoma"/>
              </a:rPr>
              <a:t>extranjero, </a:t>
            </a:r>
            <a:r>
              <a:rPr dirty="0" sz="1200">
                <a:latin typeface="Tahoma"/>
                <a:cs typeface="Tahoma"/>
              </a:rPr>
              <a:t>si </a:t>
            </a:r>
            <a:r>
              <a:rPr dirty="0" sz="1200" spc="-5">
                <a:latin typeface="Tahoma"/>
                <a:cs typeface="Tahoma"/>
              </a:rPr>
              <a:t>procede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país con trasmisión de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COVID-19.</a:t>
            </a:r>
            <a:endParaRPr sz="1200">
              <a:latin typeface="Tahoma"/>
              <a:cs typeface="Tahoma"/>
            </a:endParaRPr>
          </a:p>
          <a:p>
            <a:pPr marL="283845" marR="4378960" indent="-271780">
              <a:lnSpc>
                <a:spcPct val="2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II.- PUNTOS NAUTICOS </a:t>
            </a:r>
            <a:r>
              <a:rPr dirty="0" sz="1200" spc="-5">
                <a:latin typeface="Tahoma"/>
                <a:cs typeface="Tahoma"/>
              </a:rPr>
              <a:t> 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Capacidades a </a:t>
            </a:r>
            <a:r>
              <a:rPr dirty="0" sz="1200" spc="-5">
                <a:latin typeface="Tahoma"/>
                <a:cs typeface="Tahoma"/>
              </a:rPr>
              <a:t>utilizar por cada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embarcación.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Comunicar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cumplir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higiene personal indicadas: Lavado  frecuente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manos con jabón </a:t>
            </a:r>
            <a:r>
              <a:rPr dirty="0" sz="1200">
                <a:latin typeface="Tahoma"/>
                <a:cs typeface="Tahoma"/>
              </a:rPr>
              <a:t>por un mínimo de 20 </a:t>
            </a:r>
            <a:r>
              <a:rPr dirty="0" sz="1200" spc="-5">
                <a:latin typeface="Tahoma"/>
                <a:cs typeface="Tahoma"/>
              </a:rPr>
              <a:t>segundos (desayuno,  almuerzo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comida,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cada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vez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utilice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sanitario,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coma,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fume,</a:t>
            </a:r>
            <a:endParaRPr sz="1200">
              <a:latin typeface="Tahoma"/>
              <a:cs typeface="Tahoma"/>
            </a:endParaRPr>
          </a:p>
          <a:p>
            <a:pPr marL="643255" marR="6350">
              <a:lnSpc>
                <a:spcPts val="144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tosa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estornude), </a:t>
            </a:r>
            <a:r>
              <a:rPr dirty="0" sz="1200">
                <a:latin typeface="Tahoma"/>
                <a:cs typeface="Tahoma"/>
              </a:rPr>
              <a:t>higiene de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ropa personal, taparse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boca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nariz al  estornudar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toser,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con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parte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antebrazo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codo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doblado,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endParaRPr sz="1200">
              <a:latin typeface="Tahoma"/>
              <a:cs typeface="Tahoma"/>
            </a:endParaRPr>
          </a:p>
          <a:p>
            <a:pPr marL="643255">
              <a:lnSpc>
                <a:spcPts val="1405"/>
              </a:lnSpc>
            </a:pPr>
            <a:r>
              <a:rPr dirty="0" sz="1200">
                <a:latin typeface="Tahoma"/>
                <a:cs typeface="Tahoma"/>
              </a:rPr>
              <a:t>manos y </a:t>
            </a:r>
            <a:r>
              <a:rPr dirty="0" sz="1200" spc="-5">
                <a:latin typeface="Tahoma"/>
                <a:cs typeface="Tahoma"/>
              </a:rPr>
              <a:t>evitar tocarse los ojos,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nariz </a:t>
            </a:r>
            <a:r>
              <a:rPr dirty="0" sz="1200">
                <a:latin typeface="Tahoma"/>
                <a:cs typeface="Tahoma"/>
              </a:rPr>
              <a:t>y la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boca.</a:t>
            </a:r>
            <a:endParaRPr sz="1200">
              <a:latin typeface="Tahoma"/>
              <a:cs typeface="Tahoma"/>
            </a:endParaRPr>
          </a:p>
          <a:p>
            <a:pPr algn="just" marL="643255" marR="7620" indent="-181610">
              <a:lnSpc>
                <a:spcPct val="100000"/>
              </a:lnSpc>
              <a:spcBef>
                <a:spcPts val="10"/>
              </a:spcBef>
              <a:buAutoNum type="alphaLcPeriod" startAt="3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Mantener una </a:t>
            </a:r>
            <a:r>
              <a:rPr dirty="0" sz="1200" spc="-5">
                <a:latin typeface="Tahoma"/>
                <a:cs typeface="Tahoma"/>
              </a:rPr>
              <a:t>distancia mínima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un </a:t>
            </a:r>
            <a:r>
              <a:rPr dirty="0" sz="1200">
                <a:latin typeface="Tahoma"/>
                <a:cs typeface="Tahoma"/>
              </a:rPr>
              <a:t>1.5 </a:t>
            </a:r>
            <a:r>
              <a:rPr dirty="0" sz="1200" spc="-5">
                <a:latin typeface="Tahoma"/>
                <a:cs typeface="Tahoma"/>
              </a:rPr>
              <a:t>metros con cualquier </a:t>
            </a:r>
            <a:r>
              <a:rPr dirty="0" sz="1200">
                <a:latin typeface="Tahoma"/>
                <a:cs typeface="Tahoma"/>
              </a:rPr>
              <a:t>persona </a:t>
            </a:r>
            <a:r>
              <a:rPr dirty="0" sz="1200" spc="-10">
                <a:latin typeface="Tahoma"/>
                <a:cs typeface="Tahoma"/>
              </a:rPr>
              <a:t>que  </a:t>
            </a:r>
            <a:r>
              <a:rPr dirty="0" sz="1200" spc="-5">
                <a:latin typeface="Tahoma"/>
                <a:cs typeface="Tahoma"/>
              </a:rPr>
              <a:t>tosa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estornude.</a:t>
            </a:r>
            <a:endParaRPr sz="1200">
              <a:latin typeface="Tahoma"/>
              <a:cs typeface="Tahoma"/>
            </a:endParaRPr>
          </a:p>
          <a:p>
            <a:pPr algn="just" marL="643255" marR="6350" indent="-181610">
              <a:lnSpc>
                <a:spcPct val="100800"/>
              </a:lnSpc>
              <a:buAutoNum type="alphaLcPeriod" startAt="3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Acudir a </a:t>
            </a:r>
            <a:r>
              <a:rPr dirty="0" sz="1200" spc="-5">
                <a:latin typeface="Tahoma"/>
                <a:cs typeface="Tahoma"/>
              </a:rPr>
              <a:t>tratamiento </a:t>
            </a:r>
            <a:r>
              <a:rPr dirty="0" sz="1200">
                <a:latin typeface="Tahoma"/>
                <a:cs typeface="Tahoma"/>
              </a:rPr>
              <a:t>médico urgentemente en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detectarse alguno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  síntomas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accesos exteriores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Dispensadores </a:t>
            </a:r>
            <a:r>
              <a:rPr dirty="0" sz="1200">
                <a:latin typeface="Tahoma"/>
                <a:cs typeface="Tahoma"/>
              </a:rPr>
              <a:t>de gel </a:t>
            </a:r>
            <a:r>
              <a:rPr dirty="0" sz="1200" spc="-5">
                <a:latin typeface="Tahoma"/>
                <a:cs typeface="Tahoma"/>
              </a:rPr>
              <a:t>desinfectante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sustancia clorada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porciento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50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1595" cy="8143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34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571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056640" indent="-181610">
              <a:lnSpc>
                <a:spcPct val="100000"/>
              </a:lnSpc>
              <a:spcBef>
                <a:spcPts val="5"/>
              </a:spcBef>
              <a:buAutoNum type="alphaLcPeriod" startAt="3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Kit </a:t>
            </a:r>
            <a:r>
              <a:rPr dirty="0" sz="1200" spc="-5">
                <a:latin typeface="Tahoma"/>
                <a:cs typeface="Tahoma"/>
              </a:rPr>
              <a:t>de medios 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spcBef>
                <a:spcPts val="10"/>
              </a:spcBef>
              <a:buAutoNum type="alphaLcPeriod" startAt="3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Equipos rociadores de sustancias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spcBef>
                <a:spcPts val="10"/>
              </a:spcBef>
              <a:buAutoNum type="alphaLcPeriod" startAt="3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Cestos para desechos con tapa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pedal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dotados de doble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bolsa.</a:t>
            </a:r>
            <a:endParaRPr sz="1200">
              <a:latin typeface="Tahoma"/>
              <a:cs typeface="Tahoma"/>
            </a:endParaRPr>
          </a:p>
          <a:p>
            <a:pPr algn="just" marL="1056640" marR="7620" indent="-181610">
              <a:lnSpc>
                <a:spcPts val="1450"/>
              </a:lnSpc>
              <a:spcBef>
                <a:spcPts val="40"/>
              </a:spcBef>
              <a:buAutoNum type="alphaLcPeriod" startAt="3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Termómetro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temperatura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distancia, </a:t>
            </a:r>
            <a:r>
              <a:rPr dirty="0" sz="1200">
                <a:latin typeface="Tahoma"/>
                <a:cs typeface="Tahoma"/>
              </a:rPr>
              <a:t>ubicado en el </a:t>
            </a:r>
            <a:r>
              <a:rPr dirty="0" sz="1200" spc="-5">
                <a:latin typeface="Tahoma"/>
                <a:cs typeface="Tahoma"/>
              </a:rPr>
              <a:t>maletín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primeros  auxilios.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 </a:t>
            </a:r>
            <a:r>
              <a:rPr dirty="0" sz="1200" spc="-5">
                <a:latin typeface="Tahoma"/>
                <a:cs typeface="Tahoma"/>
              </a:rPr>
              <a:t>OPERACIONAL.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GENERALES: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056640" marR="5715" indent="-181610">
              <a:lnSpc>
                <a:spcPct val="1004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con </a:t>
            </a:r>
            <a:r>
              <a:rPr dirty="0" sz="1200">
                <a:latin typeface="Tahoma"/>
                <a:cs typeface="Tahoma"/>
              </a:rPr>
              <a:t>agua, </a:t>
            </a:r>
            <a:r>
              <a:rPr dirty="0" sz="1200" spc="-5">
                <a:latin typeface="Tahoma"/>
                <a:cs typeface="Tahoma"/>
              </a:rPr>
              <a:t>detergente </a:t>
            </a:r>
            <a:r>
              <a:rPr dirty="0" sz="1200">
                <a:latin typeface="Tahoma"/>
                <a:cs typeface="Tahoma"/>
              </a:rPr>
              <a:t>líquido y </a:t>
            </a:r>
            <a:r>
              <a:rPr dirty="0" sz="1200" spc="-5">
                <a:latin typeface="Tahoma"/>
                <a:cs typeface="Tahoma"/>
              </a:rPr>
              <a:t>sustancia desinfectante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todas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superficies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frecuente contacto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áreas, medios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equipos  náuticos,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protocolo de </a:t>
            </a:r>
            <a:r>
              <a:rPr dirty="0" sz="1200">
                <a:latin typeface="Tahoma"/>
                <a:cs typeface="Tahoma"/>
              </a:rPr>
              <a:t>higiene y </a:t>
            </a:r>
            <a:r>
              <a:rPr dirty="0" sz="1200" spc="-5">
                <a:latin typeface="Tahoma"/>
                <a:cs typeface="Tahoma"/>
              </a:rPr>
              <a:t>desinfección definido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efecto.</a:t>
            </a:r>
            <a:endParaRPr sz="1200">
              <a:latin typeface="Tahoma"/>
              <a:cs typeface="Tahoma"/>
            </a:endParaRPr>
          </a:p>
          <a:p>
            <a:pPr algn="just" marL="1056640" marR="6350" indent="-181610">
              <a:lnSpc>
                <a:spcPct val="100499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Colocar en los </a:t>
            </a:r>
            <a:r>
              <a:rPr dirty="0" sz="1200">
                <a:latin typeface="Tahoma"/>
                <a:cs typeface="Tahoma"/>
              </a:rPr>
              <a:t>accesos y en los </a:t>
            </a:r>
            <a:r>
              <a:rPr dirty="0" sz="1200" spc="-5">
                <a:latin typeface="Tahoma"/>
                <a:cs typeface="Tahoma"/>
              </a:rPr>
              <a:t>baños de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instalaciones que ofrecen servicios  náuticos,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así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embarcaciones,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productos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higiene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  autorizados.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ct val="1006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Ajustar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procedimiento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frecuencia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con </a:t>
            </a:r>
            <a:r>
              <a:rPr dirty="0" sz="1200">
                <a:latin typeface="Tahoma"/>
                <a:cs typeface="Tahoma"/>
              </a:rPr>
              <a:t>agua,  </a:t>
            </a:r>
            <a:r>
              <a:rPr dirty="0" sz="1200" spc="-5">
                <a:latin typeface="Tahoma"/>
                <a:cs typeface="Tahoma"/>
              </a:rPr>
              <a:t>detergente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líquido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sustancia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desinfectante,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todas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superficies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 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embarcaciones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náuticos,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(mesas,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pasamanos,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equipos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audio,  </a:t>
            </a:r>
            <a:r>
              <a:rPr dirty="0" sz="1200">
                <a:latin typeface="Tahoma"/>
                <a:cs typeface="Tahoma"/>
              </a:rPr>
              <a:t>snorkel, </a:t>
            </a:r>
            <a:r>
              <a:rPr dirty="0" sz="1200" spc="-5">
                <a:latin typeface="Tahoma"/>
                <a:cs typeface="Tahoma"/>
              </a:rPr>
              <a:t>varas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avíos de pesca, timones, </a:t>
            </a:r>
            <a:r>
              <a:rPr dirty="0" sz="1200">
                <a:latin typeface="Tahoma"/>
                <a:cs typeface="Tahoma"/>
              </a:rPr>
              <a:t>pedales, </a:t>
            </a:r>
            <a:r>
              <a:rPr dirty="0" sz="1200" spc="-5">
                <a:latin typeface="Tahoma"/>
                <a:cs typeface="Tahoma"/>
              </a:rPr>
              <a:t>velas,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otros.).</a:t>
            </a:r>
            <a:endParaRPr sz="1200">
              <a:latin typeface="Tahoma"/>
              <a:cs typeface="Tahoma"/>
            </a:endParaRPr>
          </a:p>
          <a:p>
            <a:pPr algn="just" marL="1056640" marR="762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Garantía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adecuado funcionamiento </a:t>
            </a:r>
            <a:r>
              <a:rPr dirty="0" sz="1200">
                <a:latin typeface="Tahoma"/>
                <a:cs typeface="Tahoma"/>
              </a:rPr>
              <a:t>de los baños y </a:t>
            </a:r>
            <a:r>
              <a:rPr dirty="0" sz="1200" spc="-5">
                <a:latin typeface="Tahoma"/>
                <a:cs typeface="Tahoma"/>
              </a:rPr>
              <a:t>dotación </a:t>
            </a:r>
            <a:r>
              <a:rPr dirty="0" sz="1200">
                <a:latin typeface="Tahoma"/>
                <a:cs typeface="Tahoma"/>
              </a:rPr>
              <a:t>de las  </a:t>
            </a:r>
            <a:r>
              <a:rPr dirty="0" sz="1200" spc="-5">
                <a:latin typeface="Tahoma"/>
                <a:cs typeface="Tahoma"/>
              </a:rPr>
              <a:t>embarcaciones, con </a:t>
            </a:r>
            <a:r>
              <a:rPr dirty="0" sz="1200">
                <a:latin typeface="Tahoma"/>
                <a:cs typeface="Tahoma"/>
              </a:rPr>
              <a:t>la inclusión </a:t>
            </a:r>
            <a:r>
              <a:rPr dirty="0" sz="1200" spc="-5">
                <a:latin typeface="Tahoma"/>
                <a:cs typeface="Tahoma"/>
              </a:rPr>
              <a:t>de gel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sustancia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Disminuir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>
                <a:latin typeface="Tahoma"/>
                <a:cs typeface="Tahoma"/>
              </a:rPr>
              <a:t>distancia a </a:t>
            </a:r>
            <a:r>
              <a:rPr dirty="0" sz="1200" spc="-5">
                <a:latin typeface="Tahoma"/>
                <a:cs typeface="Tahoma"/>
              </a:rPr>
              <a:t>recorrer </a:t>
            </a:r>
            <a:r>
              <a:rPr dirty="0" sz="1200">
                <a:latin typeface="Tahoma"/>
                <a:cs typeface="Tahoma"/>
              </a:rPr>
              <a:t>en un 20 %, durante los </a:t>
            </a:r>
            <a:r>
              <a:rPr dirty="0" sz="1200" spc="-5">
                <a:latin typeface="Tahoma"/>
                <a:cs typeface="Tahoma"/>
              </a:rPr>
              <a:t>recorridos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excursiones, paseos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pescas, cubriendo </a:t>
            </a:r>
            <a:r>
              <a:rPr dirty="0" sz="1200">
                <a:latin typeface="Tahoma"/>
                <a:cs typeface="Tahoma"/>
              </a:rPr>
              <a:t>la distancia </a:t>
            </a:r>
            <a:r>
              <a:rPr dirty="0" sz="1200" spc="-5">
                <a:latin typeface="Tahoma"/>
                <a:cs typeface="Tahoma"/>
              </a:rPr>
              <a:t>total </a:t>
            </a:r>
            <a:r>
              <a:rPr dirty="0" sz="1200">
                <a:latin typeface="Tahoma"/>
                <a:cs typeface="Tahoma"/>
              </a:rPr>
              <a:t>solo en un 80 %,  </a:t>
            </a:r>
            <a:r>
              <a:rPr dirty="0" sz="1200" spc="-5">
                <a:latin typeface="Tahoma"/>
                <a:cs typeface="Tahoma"/>
              </a:rPr>
              <a:t>potenciando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recirculación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aire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embarcaciones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(ventanillas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escotilla  </a:t>
            </a:r>
            <a:r>
              <a:rPr dirty="0" sz="1200">
                <a:latin typeface="Tahoma"/>
                <a:cs typeface="Tahoma"/>
              </a:rPr>
              <a:t>abiertas)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39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Establecer 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controlar  </a:t>
            </a:r>
            <a:r>
              <a:rPr dirty="0" sz="1200">
                <a:latin typeface="Tahoma"/>
                <a:cs typeface="Tahoma"/>
              </a:rPr>
              <a:t>el  uso  </a:t>
            </a:r>
            <a:r>
              <a:rPr dirty="0" sz="1200" spc="-5">
                <a:latin typeface="Tahoma"/>
                <a:cs typeface="Tahoma"/>
              </a:rPr>
              <a:t>personalizado  </a:t>
            </a:r>
            <a:r>
              <a:rPr dirty="0" sz="1200">
                <a:latin typeface="Tahoma"/>
                <a:cs typeface="Tahoma"/>
              </a:rPr>
              <a:t>de  los  </a:t>
            </a:r>
            <a:r>
              <a:rPr dirty="0" sz="1200" spc="-5">
                <a:latin typeface="Tahoma"/>
                <a:cs typeface="Tahoma"/>
              </a:rPr>
              <a:t>medios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protección,</a:t>
            </a:r>
            <a:endParaRPr sz="1200">
              <a:latin typeface="Tahoma"/>
              <a:cs typeface="Tahoma"/>
            </a:endParaRPr>
          </a:p>
          <a:p>
            <a:pPr marL="105664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prohibiendo el </a:t>
            </a:r>
            <a:r>
              <a:rPr dirty="0" sz="1200">
                <a:latin typeface="Tahoma"/>
                <a:cs typeface="Tahoma"/>
              </a:rPr>
              <a:t>intercambio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trabajadores.</a:t>
            </a:r>
            <a:endParaRPr sz="1200">
              <a:latin typeface="Tahoma"/>
              <a:cs typeface="Tahoma"/>
            </a:endParaRPr>
          </a:p>
          <a:p>
            <a:pPr algn="just" marL="1056640" marR="6985" indent="-181610">
              <a:lnSpc>
                <a:spcPct val="100000"/>
              </a:lnSpc>
              <a:spcBef>
                <a:spcPts val="10"/>
              </a:spcBef>
              <a:buAutoNum type="alphaLcPeriod" startAt="7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Definir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protocolo </a:t>
            </a:r>
            <a:r>
              <a:rPr dirty="0" sz="1200">
                <a:latin typeface="Tahoma"/>
                <a:cs typeface="Tahoma"/>
              </a:rPr>
              <a:t>de uso de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para la </a:t>
            </a:r>
            <a:r>
              <a:rPr dirty="0" sz="1200" spc="-5">
                <a:latin typeface="Tahoma"/>
                <a:cs typeface="Tahoma"/>
              </a:rPr>
              <a:t>tripulación,  </a:t>
            </a:r>
            <a:r>
              <a:rPr dirty="0" sz="1200">
                <a:latin typeface="Tahoma"/>
                <a:cs typeface="Tahoma"/>
              </a:rPr>
              <a:t>pasajeros y </a:t>
            </a:r>
            <a:r>
              <a:rPr dirty="0" sz="1200" spc="-5">
                <a:latin typeface="Tahoma"/>
                <a:cs typeface="Tahoma"/>
              </a:rPr>
              <a:t>personal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general,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sospecha 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contagio.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spcBef>
                <a:spcPts val="10"/>
              </a:spcBef>
              <a:buAutoNum type="alphaLcPeriod" startAt="7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Ordenamiento de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tumbonas, garantizando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distanciamiento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ct val="100400"/>
              </a:lnSpc>
              <a:spcBef>
                <a:spcPts val="5"/>
              </a:spcBef>
              <a:buAutoNum type="alphaLcPeriod" startAt="7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Realizar </a:t>
            </a:r>
            <a:r>
              <a:rPr dirty="0" sz="1200" spc="-5">
                <a:latin typeface="Tahoma"/>
                <a:cs typeface="Tahoma"/>
              </a:rPr>
              <a:t>las inspecciones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calidad cuando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embarcaciones, medios náuticos 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locales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hayan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pasado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desinfección;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personal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realice 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inspección debe usar medios de protección (guantes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nasobuco/mascarilla).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4.- LIMPIEZA </a:t>
            </a:r>
            <a:r>
              <a:rPr dirty="0" sz="1200" b="1">
                <a:latin typeface="Tahoma"/>
                <a:cs typeface="Tahoma"/>
              </a:rPr>
              <a:t>Y</a:t>
            </a:r>
            <a:r>
              <a:rPr dirty="0" sz="1200" spc="-3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DESINFECCIÓN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Revisar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manuales operacionales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procedimientos </a:t>
            </a:r>
            <a:r>
              <a:rPr dirty="0" sz="1200">
                <a:latin typeface="Tahoma"/>
                <a:cs typeface="Tahoma"/>
              </a:rPr>
              <a:t>y adecuar </a:t>
            </a:r>
            <a:r>
              <a:rPr dirty="0" sz="1200" spc="-5">
                <a:latin typeface="Tahoma"/>
                <a:cs typeface="Tahoma"/>
              </a:rPr>
              <a:t>teniendo en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056640" marR="8255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Antes de </a:t>
            </a:r>
            <a:r>
              <a:rPr dirty="0" sz="1200" spc="-5">
                <a:latin typeface="Tahoma"/>
                <a:cs typeface="Tahoma"/>
              </a:rPr>
              <a:t>cada prestación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servicio, garantizar </a:t>
            </a:r>
            <a:r>
              <a:rPr dirty="0" sz="1200">
                <a:latin typeface="Tahoma"/>
                <a:cs typeface="Tahoma"/>
              </a:rPr>
              <a:t>que se </a:t>
            </a:r>
            <a:r>
              <a:rPr dirty="0" sz="1200" spc="-5">
                <a:latin typeface="Tahoma"/>
                <a:cs typeface="Tahoma"/>
              </a:rPr>
              <a:t>haya efectuado </a:t>
            </a:r>
            <a:r>
              <a:rPr dirty="0" sz="120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procedimiento establecido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ct val="1006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embarcaciones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explotan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modalidad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transfer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otra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modalidad  donde </a:t>
            </a:r>
            <a:r>
              <a:rPr dirty="0" sz="1200">
                <a:latin typeface="Tahoma"/>
                <a:cs typeface="Tahoma"/>
              </a:rPr>
              <a:t>embarquen y </a:t>
            </a:r>
            <a:r>
              <a:rPr dirty="0" sz="1200" spc="-5">
                <a:latin typeface="Tahoma"/>
                <a:cs typeface="Tahoma"/>
              </a:rPr>
              <a:t>desembarquen clientes asiduamente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el día,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debe  </a:t>
            </a:r>
            <a:r>
              <a:rPr dirty="0" sz="1200">
                <a:latin typeface="Tahoma"/>
                <a:cs typeface="Tahoma"/>
              </a:rPr>
              <a:t>aplicar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mismas cada vez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culmina una excursión,  priorizando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áreas comunes, pasamanos, apoyabrazos,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51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230" cy="391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34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350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056640" indent="-181610">
              <a:lnSpc>
                <a:spcPct val="100000"/>
              </a:lnSpc>
              <a:spcBef>
                <a:spcPts val="5"/>
              </a:spcBef>
              <a:buAutoNum type="alphaLcPeriod" startAt="3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Los  </a:t>
            </a:r>
            <a:r>
              <a:rPr dirty="0" sz="1200" spc="-5">
                <a:latin typeface="Tahoma"/>
                <a:cs typeface="Tahoma"/>
              </a:rPr>
              <a:t>patrones  </a:t>
            </a:r>
            <a:r>
              <a:rPr dirty="0" sz="1200">
                <a:latin typeface="Tahoma"/>
                <a:cs typeface="Tahoma"/>
              </a:rPr>
              <a:t>u  </a:t>
            </a:r>
            <a:r>
              <a:rPr dirty="0" sz="1200" spc="-5">
                <a:latin typeface="Tahoma"/>
                <a:cs typeface="Tahoma"/>
              </a:rPr>
              <a:t>otros  trabajadores  </a:t>
            </a:r>
            <a:r>
              <a:rPr dirty="0" sz="1200">
                <a:latin typeface="Tahoma"/>
                <a:cs typeface="Tahoma"/>
              </a:rPr>
              <a:t>que  </a:t>
            </a:r>
            <a:r>
              <a:rPr dirty="0" sz="1200" spc="-5">
                <a:latin typeface="Tahoma"/>
                <a:cs typeface="Tahoma"/>
              </a:rPr>
              <a:t>deban  estar  presentes  </a:t>
            </a:r>
            <a:r>
              <a:rPr dirty="0" sz="1200">
                <a:latin typeface="Tahoma"/>
                <a:cs typeface="Tahoma"/>
              </a:rPr>
              <a:t>durante 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  <a:p>
            <a:pPr marL="1056640" marR="889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excursión, </a:t>
            </a:r>
            <a:r>
              <a:rPr dirty="0" sz="1200">
                <a:latin typeface="Tahoma"/>
                <a:cs typeface="Tahoma"/>
              </a:rPr>
              <a:t>deben </a:t>
            </a:r>
            <a:r>
              <a:rPr dirty="0" sz="1200" spc="-5">
                <a:latin typeface="Tahoma"/>
                <a:cs typeface="Tahoma"/>
              </a:rPr>
              <a:t>usar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establecidos, </a:t>
            </a:r>
            <a:r>
              <a:rPr dirty="0" sz="1200">
                <a:latin typeface="Tahoma"/>
                <a:cs typeface="Tahoma"/>
              </a:rPr>
              <a:t>así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el  personal </a:t>
            </a:r>
            <a:r>
              <a:rPr dirty="0" sz="1200" spc="-5">
                <a:latin typeface="Tahoma"/>
                <a:cs typeface="Tahoma"/>
              </a:rPr>
              <a:t>que proceda </a:t>
            </a:r>
            <a:r>
              <a:rPr dirty="0" sz="1200">
                <a:latin typeface="Tahoma"/>
                <a:cs typeface="Tahoma"/>
              </a:rPr>
              <a:t>a aplicar </a:t>
            </a:r>
            <a:r>
              <a:rPr dirty="0" sz="1200" spc="-5">
                <a:latin typeface="Tahoma"/>
                <a:cs typeface="Tahoma"/>
              </a:rPr>
              <a:t>las acciones 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ts val="1450"/>
              </a:lnSpc>
              <a:spcBef>
                <a:spcPts val="40"/>
              </a:spcBef>
              <a:buAutoNum type="alphaLcPeriod" startAt="4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diaria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áreas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estar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superficies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contacto  </a:t>
            </a:r>
            <a:r>
              <a:rPr dirty="0" sz="1200">
                <a:latin typeface="Tahoma"/>
                <a:cs typeface="Tahoma"/>
              </a:rPr>
              <a:t>(mesas, </a:t>
            </a:r>
            <a:r>
              <a:rPr dirty="0" sz="1200" spc="-5">
                <a:latin typeface="Tahoma"/>
                <a:cs typeface="Tahoma"/>
              </a:rPr>
              <a:t>sillas, sombrillas, palapas, pérgolas, otros) previo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apertura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al  </a:t>
            </a:r>
            <a:r>
              <a:rPr dirty="0" sz="1200">
                <a:latin typeface="Tahoma"/>
                <a:cs typeface="Tahoma"/>
              </a:rPr>
              <a:t>menos una </a:t>
            </a:r>
            <a:r>
              <a:rPr dirty="0" sz="1200" spc="-5">
                <a:latin typeface="Tahoma"/>
                <a:cs typeface="Tahoma"/>
              </a:rPr>
              <a:t>vez durante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horario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explotación.</a:t>
            </a:r>
            <a:endParaRPr sz="1200">
              <a:latin typeface="Tahoma"/>
              <a:cs typeface="Tahoma"/>
            </a:endParaRPr>
          </a:p>
          <a:p>
            <a:pPr marL="1056640" marR="8255" indent="-181610">
              <a:lnSpc>
                <a:spcPts val="1440"/>
              </a:lnSpc>
              <a:spcBef>
                <a:spcPts val="10"/>
              </a:spcBef>
              <a:buAutoNum type="alphaLcPeriod" startAt="4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profunda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tumbonas, posapiés, colchonetas después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cada </a:t>
            </a:r>
            <a:r>
              <a:rPr dirty="0" sz="1200">
                <a:latin typeface="Tahoma"/>
                <a:cs typeface="Tahoma"/>
              </a:rPr>
              <a:t>uso y al </a:t>
            </a:r>
            <a:r>
              <a:rPr dirty="0" sz="1200" spc="-5">
                <a:latin typeface="Tahoma"/>
                <a:cs typeface="Tahoma"/>
              </a:rPr>
              <a:t>cierre de cada turno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405"/>
              </a:lnSpc>
              <a:buAutoNum type="alphaLcPeriod" startAt="4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higienizarán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desinfectarán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antes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después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medios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utilizados</a:t>
            </a:r>
            <a:endParaRPr sz="1200">
              <a:latin typeface="Tahoma"/>
              <a:cs typeface="Tahoma"/>
            </a:endParaRPr>
          </a:p>
          <a:p>
            <a:pPr marL="1056640" marR="8890">
              <a:lnSpc>
                <a:spcPct val="10000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el buceo: tanques, reguladores, manómetros, caretas, trajes isotérmicos </a:t>
            </a:r>
            <a:r>
              <a:rPr dirty="0" sz="1200">
                <a:latin typeface="Tahoma"/>
                <a:cs typeface="Tahoma"/>
              </a:rPr>
              <a:t>y  patas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rana.</a:t>
            </a:r>
            <a:endParaRPr sz="1200">
              <a:latin typeface="Tahoma"/>
              <a:cs typeface="Tahoma"/>
            </a:endParaRPr>
          </a:p>
          <a:p>
            <a:pPr marL="1056640" marR="8890" indent="-181610">
              <a:lnSpc>
                <a:spcPct val="100800"/>
              </a:lnSpc>
              <a:buAutoNum type="alphaLcPeriod" startAt="7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sets </a:t>
            </a:r>
            <a:r>
              <a:rPr dirty="0" sz="1200">
                <a:latin typeface="Tahoma"/>
                <a:cs typeface="Tahoma"/>
              </a:rPr>
              <a:t>de snorkel </a:t>
            </a:r>
            <a:r>
              <a:rPr dirty="0" sz="1200" spc="-5">
                <a:latin typeface="Tahoma"/>
                <a:cs typeface="Tahoma"/>
              </a:rPr>
              <a:t>utilizados,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sumergirán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agua clorada </a:t>
            </a:r>
            <a:r>
              <a:rPr dirty="0" sz="1200">
                <a:latin typeface="Tahoma"/>
                <a:cs typeface="Tahoma"/>
              </a:rPr>
              <a:t>durante </a:t>
            </a:r>
            <a:r>
              <a:rPr dirty="0" sz="1200" spc="-5">
                <a:latin typeface="Tahoma"/>
                <a:cs typeface="Tahoma"/>
              </a:rPr>
              <a:t>10  minutos,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finalizar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servicio.</a:t>
            </a:r>
            <a:endParaRPr sz="1200">
              <a:latin typeface="Tahoma"/>
              <a:cs typeface="Tahoma"/>
            </a:endParaRPr>
          </a:p>
          <a:p>
            <a:pPr marL="1056640" marR="7620" indent="-181610">
              <a:lnSpc>
                <a:spcPts val="1450"/>
              </a:lnSpc>
              <a:spcBef>
                <a:spcPts val="45"/>
              </a:spcBef>
              <a:buAutoNum type="alphaLcPeriod" startAt="7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trabajadores </a:t>
            </a:r>
            <a:r>
              <a:rPr dirty="0" sz="1200">
                <a:latin typeface="Tahoma"/>
                <a:cs typeface="Tahoma"/>
              </a:rPr>
              <a:t>que deban entrar en </a:t>
            </a:r>
            <a:r>
              <a:rPr dirty="0" sz="1200" spc="-5">
                <a:latin typeface="Tahoma"/>
                <a:cs typeface="Tahoma"/>
              </a:rPr>
              <a:t>contacto con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medios, </a:t>
            </a:r>
            <a:r>
              <a:rPr dirty="0" sz="1200">
                <a:latin typeface="Tahoma"/>
                <a:cs typeface="Tahoma"/>
              </a:rPr>
              <a:t>deben </a:t>
            </a:r>
            <a:r>
              <a:rPr dirty="0" sz="1200" spc="-5">
                <a:latin typeface="Tahoma"/>
                <a:cs typeface="Tahoma"/>
              </a:rPr>
              <a:t>usar  </a:t>
            </a:r>
            <a:r>
              <a:rPr dirty="0" sz="1200">
                <a:latin typeface="Tahoma"/>
                <a:cs typeface="Tahoma"/>
              </a:rPr>
              <a:t>guantes.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400"/>
              </a:lnSpc>
              <a:buAutoNum type="alphaLcPeriod" startAt="7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Realizar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manejo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adecuado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desechos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puedan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quedar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dentro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endParaRPr sz="1200">
              <a:latin typeface="Tahoma"/>
              <a:cs typeface="Tahoma"/>
            </a:endParaRPr>
          </a:p>
          <a:p>
            <a:pPr marL="1056640" marR="5715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embarcaciones, medios náuticos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locales (usar </a:t>
            </a:r>
            <a:r>
              <a:rPr dirty="0" sz="1200">
                <a:latin typeface="Tahoma"/>
                <a:cs typeface="Tahoma"/>
              </a:rPr>
              <a:t>guantes, </a:t>
            </a:r>
            <a:r>
              <a:rPr dirty="0" sz="1200" spc="-5">
                <a:latin typeface="Tahoma"/>
                <a:cs typeface="Tahoma"/>
              </a:rPr>
              <a:t>nasobuco /mascarillas 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bolsas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desechables).</a:t>
            </a:r>
            <a:endParaRPr sz="1200">
              <a:latin typeface="Tahoma"/>
              <a:cs typeface="Tahoma"/>
            </a:endParaRPr>
          </a:p>
          <a:p>
            <a:pPr marL="1056640" marR="9525" indent="-181610">
              <a:lnSpc>
                <a:spcPct val="100800"/>
              </a:lnSpc>
              <a:buAutoNum type="alphaLcPeriod" startAt="10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instalaciones gastronómicas, cumplirán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establecido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presente  documento para </a:t>
            </a:r>
            <a:r>
              <a:rPr dirty="0" sz="1200">
                <a:latin typeface="Tahoma"/>
                <a:cs typeface="Tahoma"/>
              </a:rPr>
              <a:t>dicha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actividad.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52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6171565" cy="81210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2457450" marR="2626360">
              <a:lnSpc>
                <a:spcPct val="101000"/>
              </a:lnSpc>
              <a:spcBef>
                <a:spcPts val="85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</a:t>
            </a:r>
            <a:r>
              <a:rPr dirty="0" sz="1200" spc="-10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13 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TIENDAS</a:t>
            </a:r>
            <a:endParaRPr sz="1200">
              <a:latin typeface="Tahoma"/>
              <a:cs typeface="Tahoma"/>
            </a:endParaRPr>
          </a:p>
          <a:p>
            <a:pPr marL="283845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643255" marR="18097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Soportes informativos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recordar el adecuado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frecuente lavado </a:t>
            </a:r>
            <a:r>
              <a:rPr dirty="0" sz="1200">
                <a:latin typeface="Tahoma"/>
                <a:cs typeface="Tahoma"/>
              </a:rPr>
              <a:t>de manos  y </a:t>
            </a: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uso 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Garantía de uniforme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limpio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cambio después de cada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algn="just" marL="643255" marR="17780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Capacidad </a:t>
            </a:r>
            <a:r>
              <a:rPr dirty="0" sz="1200" spc="-5">
                <a:latin typeface="Tahoma"/>
                <a:cs typeface="Tahoma"/>
              </a:rPr>
              <a:t>máxima </a:t>
            </a:r>
            <a:r>
              <a:rPr dirty="0" sz="1200">
                <a:latin typeface="Tahoma"/>
                <a:cs typeface="Tahoma"/>
              </a:rPr>
              <a:t>de uso para </a:t>
            </a: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distanciamiento </a:t>
            </a:r>
            <a:r>
              <a:rPr dirty="0" sz="1200" spc="-5">
                <a:latin typeface="Tahoma"/>
                <a:cs typeface="Tahoma"/>
              </a:rPr>
              <a:t>físico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las  características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condiciones de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 en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accesos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exteriores.</a:t>
            </a:r>
            <a:endParaRPr sz="1200">
              <a:latin typeface="Tahoma"/>
              <a:cs typeface="Tahoma"/>
            </a:endParaRPr>
          </a:p>
          <a:p>
            <a:pPr algn="just" marL="643255" marR="17907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Dispensadores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gel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sustancia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clorada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porciento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establecido, 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áreas de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acceso.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4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Cestos con pedal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bolsa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grupos </a:t>
            </a:r>
            <a:r>
              <a:rPr dirty="0" sz="1200">
                <a:latin typeface="Tahoma"/>
                <a:cs typeface="Tahoma"/>
              </a:rPr>
              <a:t>y empresas que </a:t>
            </a:r>
            <a:r>
              <a:rPr dirty="0" sz="1200" spc="-5">
                <a:latin typeface="Tahoma"/>
                <a:cs typeface="Tahoma"/>
              </a:rPr>
              <a:t>prestan servicios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comercio </a:t>
            </a:r>
            <a:r>
              <a:rPr dirty="0" sz="1200">
                <a:latin typeface="Tahoma"/>
                <a:cs typeface="Tahoma"/>
              </a:rPr>
              <a:t>minorista, </a:t>
            </a:r>
            <a:r>
              <a:rPr dirty="0" sz="1200" spc="-5">
                <a:latin typeface="Tahoma"/>
                <a:cs typeface="Tahoma"/>
              </a:rPr>
              <a:t>revisarán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manuales  operacionales para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incorporar: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643255" marR="178435" indent="-181610">
              <a:lnSpc>
                <a:spcPct val="1006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Estimular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servicio con ventilación natural en </a:t>
            </a:r>
            <a:r>
              <a:rPr dirty="0" sz="1200">
                <a:latin typeface="Tahoma"/>
                <a:cs typeface="Tahoma"/>
              </a:rPr>
              <a:t>los locales que </a:t>
            </a:r>
            <a:r>
              <a:rPr dirty="0" sz="1200" spc="-5">
                <a:latin typeface="Tahoma"/>
                <a:cs typeface="Tahoma"/>
              </a:rPr>
              <a:t>posean ventanas 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garantice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temperatura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confort.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locales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ventilación  artificial se garantizará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higiene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filtros </a:t>
            </a:r>
            <a:r>
              <a:rPr dirty="0" sz="1200">
                <a:latin typeface="Tahoma"/>
                <a:cs typeface="Tahoma"/>
              </a:rPr>
              <a:t>y rejillas, </a:t>
            </a:r>
            <a:r>
              <a:rPr dirty="0" sz="1200" spc="-5">
                <a:latin typeface="Tahoma"/>
                <a:cs typeface="Tahoma"/>
              </a:rPr>
              <a:t>según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protocolo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mantenimiento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aprobado.</a:t>
            </a:r>
            <a:endParaRPr sz="1200">
              <a:latin typeface="Tahoma"/>
              <a:cs typeface="Tahoma"/>
            </a:endParaRPr>
          </a:p>
          <a:p>
            <a:pPr algn="just" marL="643255" marR="17716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Revisar </a:t>
            </a:r>
            <a:r>
              <a:rPr dirty="0" sz="1200">
                <a:latin typeface="Tahoma"/>
                <a:cs typeface="Tahoma"/>
              </a:rPr>
              <a:t>y ubicar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y el personal de </a:t>
            </a:r>
            <a:r>
              <a:rPr dirty="0" sz="1200" spc="-5">
                <a:latin typeface="Tahoma"/>
                <a:cs typeface="Tahoma"/>
              </a:rPr>
              <a:t>manera </a:t>
            </a:r>
            <a:r>
              <a:rPr dirty="0" sz="1200">
                <a:latin typeface="Tahoma"/>
                <a:cs typeface="Tahoma"/>
              </a:rPr>
              <a:t>que se </a:t>
            </a:r>
            <a:r>
              <a:rPr dirty="0" sz="1200" spc="-5">
                <a:latin typeface="Tahoma"/>
                <a:cs typeface="Tahoma"/>
              </a:rPr>
              <a:t>cumpla </a:t>
            </a:r>
            <a:r>
              <a:rPr dirty="0" sz="1200">
                <a:latin typeface="Tahoma"/>
                <a:cs typeface="Tahoma"/>
              </a:rPr>
              <a:t>el  </a:t>
            </a:r>
            <a:r>
              <a:rPr dirty="0" sz="1200" spc="-5">
                <a:latin typeface="Tahoma"/>
                <a:cs typeface="Tahoma"/>
              </a:rPr>
              <a:t>distanciamiento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Delimitación de </a:t>
            </a:r>
            <a:r>
              <a:rPr dirty="0" sz="1200">
                <a:latin typeface="Tahoma"/>
                <a:cs typeface="Tahoma"/>
              </a:rPr>
              <a:t>acceso </a:t>
            </a:r>
            <a:r>
              <a:rPr dirty="0" sz="1200" spc="-5">
                <a:latin typeface="Tahoma"/>
                <a:cs typeface="Tahoma"/>
              </a:rPr>
              <a:t>de clientes,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correspondencia con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Estimular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pago con tarjetas magnéticas,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sustitución del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efectivo.</a:t>
            </a:r>
            <a:endParaRPr sz="1200">
              <a:latin typeface="Tahoma"/>
              <a:cs typeface="Tahoma"/>
            </a:endParaRPr>
          </a:p>
          <a:p>
            <a:pPr algn="just" marL="643255" marR="179705" indent="-181610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Efectuar 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con </a:t>
            </a:r>
            <a:r>
              <a:rPr dirty="0" sz="1200">
                <a:latin typeface="Tahoma"/>
                <a:cs typeface="Tahoma"/>
              </a:rPr>
              <a:t>agua, </a:t>
            </a:r>
            <a:r>
              <a:rPr dirty="0" sz="1200" spc="-5">
                <a:latin typeface="Tahoma"/>
                <a:cs typeface="Tahoma"/>
              </a:rPr>
              <a:t>detergente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sustancia desinfectante  sobre toda </a:t>
            </a:r>
            <a:r>
              <a:rPr dirty="0" sz="1200">
                <a:latin typeface="Tahoma"/>
                <a:cs typeface="Tahoma"/>
              </a:rPr>
              <a:t>la superficie de </a:t>
            </a:r>
            <a:r>
              <a:rPr dirty="0" sz="1200" spc="-5">
                <a:latin typeface="Tahoma"/>
                <a:cs typeface="Tahoma"/>
              </a:rPr>
              <a:t>contacto </a:t>
            </a:r>
            <a:r>
              <a:rPr dirty="0" sz="1200">
                <a:latin typeface="Tahoma"/>
                <a:cs typeface="Tahoma"/>
              </a:rPr>
              <a:t>y pisos, así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utensilios para  operar, antes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apertura </a:t>
            </a:r>
            <a:r>
              <a:rPr dirty="0" sz="1200">
                <a:latin typeface="Tahoma"/>
                <a:cs typeface="Tahoma"/>
              </a:rPr>
              <a:t>y al </a:t>
            </a:r>
            <a:r>
              <a:rPr dirty="0" sz="1200" spc="-5">
                <a:latin typeface="Tahoma"/>
                <a:cs typeface="Tahoma"/>
              </a:rPr>
              <a:t>finalizar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horario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4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el uso de </a:t>
            </a:r>
            <a:r>
              <a:rPr dirty="0" sz="1200" spc="-5">
                <a:latin typeface="Tahoma"/>
                <a:cs typeface="Tahoma"/>
              </a:rPr>
              <a:t>guantes desechables </a:t>
            </a:r>
            <a:r>
              <a:rPr dirty="0" sz="1200" spc="-10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operaciones con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Revisar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posible ajustar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precios, minimizando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fracciones.</a:t>
            </a:r>
            <a:endParaRPr sz="1200">
              <a:latin typeface="Tahoma"/>
              <a:cs typeface="Tahoma"/>
            </a:endParaRPr>
          </a:p>
          <a:p>
            <a:pPr algn="just" marL="643255" marR="177165" indent="-181610">
              <a:lnSpc>
                <a:spcPct val="1006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Rediseñar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procedimiento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aplicación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encuestas,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minimizando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zonas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contacto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teniendo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cuenta: </a:t>
            </a:r>
            <a:r>
              <a:rPr dirty="0" sz="1200">
                <a:latin typeface="Tahoma"/>
                <a:cs typeface="Tahoma"/>
              </a:rPr>
              <a:t>Uso de guantes </a:t>
            </a:r>
            <a:r>
              <a:rPr dirty="0" sz="1200" spc="-5">
                <a:latin typeface="Tahoma"/>
                <a:cs typeface="Tahoma"/>
              </a:rPr>
              <a:t>desinfectables </a:t>
            </a:r>
            <a:r>
              <a:rPr dirty="0" sz="1200">
                <a:latin typeface="Tahoma"/>
                <a:cs typeface="Tahoma"/>
              </a:rPr>
              <a:t>durante </a:t>
            </a:r>
            <a:r>
              <a:rPr dirty="0" sz="1200" spc="-5">
                <a:latin typeface="Tahoma"/>
                <a:cs typeface="Tahoma"/>
              </a:rPr>
              <a:t>el  proceso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aplicación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encuestas,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ofrecer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alcohol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desinfectante,  </a:t>
            </a:r>
            <a:r>
              <a:rPr dirty="0" sz="1200">
                <a:latin typeface="Tahoma"/>
                <a:cs typeface="Tahoma"/>
              </a:rPr>
              <a:t>después de </a:t>
            </a:r>
            <a:r>
              <a:rPr dirty="0" sz="1200" spc="-5">
                <a:latin typeface="Tahoma"/>
                <a:cs typeface="Tahoma"/>
              </a:rPr>
              <a:t>completar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encuesta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soporte </a:t>
            </a:r>
            <a:r>
              <a:rPr dirty="0" sz="1200">
                <a:latin typeface="Tahoma"/>
                <a:cs typeface="Tahoma"/>
              </a:rPr>
              <a:t>duro; </a:t>
            </a:r>
            <a:r>
              <a:rPr dirty="0" sz="1200" spc="-5">
                <a:latin typeface="Tahoma"/>
                <a:cs typeface="Tahoma"/>
              </a:rPr>
              <a:t>lavar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desinfectar </a:t>
            </a:r>
            <a:r>
              <a:rPr dirty="0" sz="1200" spc="-10">
                <a:latin typeface="Tahoma"/>
                <a:cs typeface="Tahoma"/>
              </a:rPr>
              <a:t>las  </a:t>
            </a:r>
            <a:r>
              <a:rPr dirty="0" sz="1200" spc="-5">
                <a:latin typeface="Tahoma"/>
                <a:cs typeface="Tahoma"/>
              </a:rPr>
              <a:t>manos/guantes frecuentemente por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informador, lavar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desinfectar los  </a:t>
            </a:r>
            <a:r>
              <a:rPr dirty="0" sz="1200">
                <a:latin typeface="Tahoma"/>
                <a:cs typeface="Tahoma"/>
              </a:rPr>
              <a:t>guantes </a:t>
            </a:r>
            <a:r>
              <a:rPr dirty="0" sz="1200" spc="-5">
                <a:latin typeface="Tahoma"/>
                <a:cs typeface="Tahoma"/>
              </a:rPr>
              <a:t>una vez concluida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aplicación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los cuestionarios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ofrecer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opción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responder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manera digital, acercando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dispositivo previamente  desinfectado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cliente,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exista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mecanismo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diseñado  </a:t>
            </a:r>
            <a:r>
              <a:rPr dirty="0" sz="1200">
                <a:latin typeface="Tahoma"/>
                <a:cs typeface="Tahoma"/>
              </a:rPr>
              <a:t>para la </a:t>
            </a:r>
            <a:r>
              <a:rPr dirty="0" sz="1200" spc="-5">
                <a:latin typeface="Tahoma"/>
                <a:cs typeface="Tahoma"/>
              </a:rPr>
              <a:t>toma, aplicación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control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digital.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53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941577"/>
            <a:ext cx="5999480" cy="8119109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833880" marR="1828164" indent="622935">
              <a:lnSpc>
                <a:spcPct val="100800"/>
              </a:lnSpc>
              <a:spcBef>
                <a:spcPts val="85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 14 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LAVANDERIAS</a:t>
            </a:r>
            <a:r>
              <a:rPr dirty="0" sz="1200" spc="-4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INDUSTRIALES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Comunicar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cumplir las medidas de higiene personal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indicadas: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643255" marR="6350" indent="-181610">
              <a:lnSpc>
                <a:spcPct val="1004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Lavado frecuente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manos con jabón por </a:t>
            </a:r>
            <a:r>
              <a:rPr dirty="0" sz="1200">
                <a:latin typeface="Tahoma"/>
                <a:cs typeface="Tahoma"/>
              </a:rPr>
              <a:t>un mínimo de 20 </a:t>
            </a:r>
            <a:r>
              <a:rPr dirty="0" sz="1200" spc="-5">
                <a:latin typeface="Tahoma"/>
                <a:cs typeface="Tahoma"/>
              </a:rPr>
              <a:t>segundos  (desayuno, almuerzo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comida, cada vez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>
                <a:latin typeface="Tahoma"/>
                <a:cs typeface="Tahoma"/>
              </a:rPr>
              <a:t>se utilice el </a:t>
            </a:r>
            <a:r>
              <a:rPr dirty="0" sz="1200" spc="-5">
                <a:latin typeface="Tahoma"/>
                <a:cs typeface="Tahoma"/>
              </a:rPr>
              <a:t>servicio sanitario,  coma, fume, tosa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estornude).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Higiene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ropa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personal.</a:t>
            </a:r>
            <a:endParaRPr sz="1200">
              <a:latin typeface="Tahoma"/>
              <a:cs typeface="Tahoma"/>
            </a:endParaRPr>
          </a:p>
          <a:p>
            <a:pPr marL="643255" marR="952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Taparse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boca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nariz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estornudar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toser, con </a:t>
            </a:r>
            <a:r>
              <a:rPr dirty="0" sz="1200">
                <a:latin typeface="Tahoma"/>
                <a:cs typeface="Tahoma"/>
              </a:rPr>
              <a:t>la parte del antebrazo con  el </a:t>
            </a:r>
            <a:r>
              <a:rPr dirty="0" sz="1200" spc="-5">
                <a:latin typeface="Tahoma"/>
                <a:cs typeface="Tahoma"/>
              </a:rPr>
              <a:t>codo doblado,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manos.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Evitar tocarse los ojos,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nariz </a:t>
            </a:r>
            <a:r>
              <a:rPr dirty="0" sz="1200">
                <a:latin typeface="Tahoma"/>
                <a:cs typeface="Tahoma"/>
              </a:rPr>
              <a:t>y la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boca.</a:t>
            </a:r>
            <a:endParaRPr sz="1200">
              <a:latin typeface="Tahoma"/>
              <a:cs typeface="Tahoma"/>
            </a:endParaRPr>
          </a:p>
          <a:p>
            <a:pPr marL="643255" marR="952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Mantener una </a:t>
            </a:r>
            <a:r>
              <a:rPr dirty="0" sz="1200" spc="-5">
                <a:latin typeface="Tahoma"/>
                <a:cs typeface="Tahoma"/>
              </a:rPr>
              <a:t>distancia mínima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un </a:t>
            </a:r>
            <a:r>
              <a:rPr dirty="0" sz="1200">
                <a:latin typeface="Tahoma"/>
                <a:cs typeface="Tahoma"/>
              </a:rPr>
              <a:t>1.5 </a:t>
            </a:r>
            <a:r>
              <a:rPr dirty="0" sz="1200" spc="-5">
                <a:latin typeface="Tahoma"/>
                <a:cs typeface="Tahoma"/>
              </a:rPr>
              <a:t>metros con cualquier </a:t>
            </a:r>
            <a:r>
              <a:rPr dirty="0" sz="1200">
                <a:latin typeface="Tahoma"/>
                <a:cs typeface="Tahoma"/>
              </a:rPr>
              <a:t>persona </a:t>
            </a:r>
            <a:r>
              <a:rPr dirty="0" sz="1200" spc="-10">
                <a:latin typeface="Tahoma"/>
                <a:cs typeface="Tahoma"/>
              </a:rPr>
              <a:t>que  </a:t>
            </a:r>
            <a:r>
              <a:rPr dirty="0" sz="1200" spc="-5">
                <a:latin typeface="Tahoma"/>
                <a:cs typeface="Tahoma"/>
              </a:rPr>
              <a:t>tosa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estornude.</a:t>
            </a:r>
            <a:endParaRPr sz="1200">
              <a:latin typeface="Tahoma"/>
              <a:cs typeface="Tahoma"/>
            </a:endParaRPr>
          </a:p>
          <a:p>
            <a:pPr marL="643255" marR="508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Acudir a </a:t>
            </a:r>
            <a:r>
              <a:rPr dirty="0" sz="1200" spc="-5">
                <a:latin typeface="Tahoma"/>
                <a:cs typeface="Tahoma"/>
              </a:rPr>
              <a:t>tratamiento </a:t>
            </a:r>
            <a:r>
              <a:rPr dirty="0" sz="1200">
                <a:latin typeface="Tahoma"/>
                <a:cs typeface="Tahoma"/>
              </a:rPr>
              <a:t>médico urgentemente en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detectarse alguno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  síntomas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marR="952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En áreas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andenes </a:t>
            </a:r>
            <a:r>
              <a:rPr dirty="0" sz="1200">
                <a:latin typeface="Tahoma"/>
                <a:cs typeface="Tahoma"/>
              </a:rPr>
              <a:t>ubicar </a:t>
            </a:r>
            <a:r>
              <a:rPr dirty="0" sz="1200" spc="-5">
                <a:latin typeface="Tahoma"/>
                <a:cs typeface="Tahoma"/>
              </a:rPr>
              <a:t>estaciones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higienización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dosificadores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Kit </a:t>
            </a:r>
            <a:r>
              <a:rPr dirty="0" sz="1200" spc="-5">
                <a:latin typeface="Tahoma"/>
                <a:cs typeface="Tahoma"/>
              </a:rPr>
              <a:t>de medios 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accesos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exteriores.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Equipos rociadores de desinfectantes para los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neumáticos.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Cestos con pedal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tapa.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En gran </a:t>
            </a:r>
            <a:r>
              <a:rPr dirty="0" sz="1200">
                <a:latin typeface="Tahoma"/>
                <a:cs typeface="Tahoma"/>
              </a:rPr>
              <a:t>parte de las </a:t>
            </a:r>
            <a:r>
              <a:rPr dirty="0" sz="1200" spc="-5">
                <a:latin typeface="Tahoma"/>
                <a:cs typeface="Tahoma"/>
              </a:rPr>
              <a:t>lavanderías industriales </a:t>
            </a:r>
            <a:r>
              <a:rPr dirty="0" sz="1200">
                <a:latin typeface="Tahoma"/>
                <a:cs typeface="Tahoma"/>
              </a:rPr>
              <a:t>uno de los </a:t>
            </a:r>
            <a:r>
              <a:rPr dirty="0" sz="1200" spc="-5">
                <a:latin typeface="Tahoma"/>
                <a:cs typeface="Tahoma"/>
              </a:rPr>
              <a:t>riesgos </a:t>
            </a:r>
            <a:r>
              <a:rPr dirty="0" sz="1200">
                <a:latin typeface="Tahoma"/>
                <a:cs typeface="Tahoma"/>
              </a:rPr>
              <a:t>más </a:t>
            </a:r>
            <a:r>
              <a:rPr dirty="0" sz="1200" spc="-5">
                <a:latin typeface="Tahoma"/>
                <a:cs typeface="Tahoma"/>
              </a:rPr>
              <a:t>comunes </a:t>
            </a:r>
            <a:r>
              <a:rPr dirty="0" sz="1200">
                <a:latin typeface="Tahoma"/>
                <a:cs typeface="Tahoma"/>
              </a:rPr>
              <a:t>a los que  </a:t>
            </a:r>
            <a:r>
              <a:rPr dirty="0" sz="1200" spc="-5">
                <a:latin typeface="Tahoma"/>
                <a:cs typeface="Tahoma"/>
              </a:rPr>
              <a:t>están expuestos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trabajadores es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riesgo biológico, por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tanto, </a:t>
            </a:r>
            <a:r>
              <a:rPr dirty="0" sz="1200">
                <a:latin typeface="Tahoma"/>
                <a:cs typeface="Tahoma"/>
              </a:rPr>
              <a:t>es </a:t>
            </a:r>
            <a:r>
              <a:rPr dirty="0" sz="1200" spc="-5">
                <a:latin typeface="Tahoma"/>
                <a:cs typeface="Tahoma"/>
              </a:rPr>
              <a:t>imprescindible 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cuenten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evaluación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riesgos ajustada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nuevo escenario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COVID 19,  por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cual </a:t>
            </a:r>
            <a:r>
              <a:rPr dirty="0" sz="1200">
                <a:latin typeface="Tahoma"/>
                <a:cs typeface="Tahoma"/>
              </a:rPr>
              <a:t>deben </a:t>
            </a:r>
            <a:r>
              <a:rPr dirty="0" sz="1200" spc="-5">
                <a:latin typeface="Tahoma"/>
                <a:cs typeface="Tahoma"/>
              </a:rPr>
              <a:t>reforzar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medidas existentes y/o establecer nuevas con </a:t>
            </a:r>
            <a:r>
              <a:rPr dirty="0" sz="1200">
                <a:latin typeface="Tahoma"/>
                <a:cs typeface="Tahoma"/>
              </a:rPr>
              <a:t>objetivo de  </a:t>
            </a:r>
            <a:r>
              <a:rPr dirty="0" sz="1200" spc="-5">
                <a:latin typeface="Tahoma"/>
                <a:cs typeface="Tahoma"/>
              </a:rPr>
              <a:t>eliminar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minimizar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riesgo para sus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8890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manipulación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ropa representa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riesgo, </a:t>
            </a:r>
            <a:r>
              <a:rPr dirty="0" sz="1200">
                <a:latin typeface="Tahoma"/>
                <a:cs typeface="Tahoma"/>
              </a:rPr>
              <a:t>dado que </a:t>
            </a:r>
            <a:r>
              <a:rPr dirty="0" sz="1200" spc="-5">
                <a:latin typeface="Tahoma"/>
                <a:cs typeface="Tahoma"/>
              </a:rPr>
              <a:t>ésta </a:t>
            </a:r>
            <a:r>
              <a:rPr dirty="0" sz="1200">
                <a:latin typeface="Tahoma"/>
                <a:cs typeface="Tahoma"/>
              </a:rPr>
              <a:t>puede ser </a:t>
            </a:r>
            <a:r>
              <a:rPr dirty="0" sz="1200" spc="-5">
                <a:latin typeface="Tahoma"/>
                <a:cs typeface="Tahoma"/>
              </a:rPr>
              <a:t>vehículo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>
                <a:latin typeface="Tahoma"/>
                <a:cs typeface="Tahoma"/>
              </a:rPr>
              <a:t>agentes </a:t>
            </a:r>
            <a:r>
              <a:rPr dirty="0" sz="1200" spc="-5">
                <a:latin typeface="Tahoma"/>
                <a:cs typeface="Tahoma"/>
              </a:rPr>
              <a:t>infecciosos, entre </a:t>
            </a:r>
            <a:r>
              <a:rPr dirty="0" sz="1200">
                <a:latin typeface="Tahoma"/>
                <a:cs typeface="Tahoma"/>
              </a:rPr>
              <a:t>ellos el </a:t>
            </a:r>
            <a:r>
              <a:rPr dirty="0" sz="1200" spc="-5">
                <a:latin typeface="Tahoma"/>
                <a:cs typeface="Tahoma"/>
              </a:rPr>
              <a:t>COVID19, por </a:t>
            </a:r>
            <a:r>
              <a:rPr dirty="0" sz="1200">
                <a:latin typeface="Tahoma"/>
                <a:cs typeface="Tahoma"/>
              </a:rPr>
              <a:t>lo que se </a:t>
            </a:r>
            <a:r>
              <a:rPr dirty="0" sz="1200" spc="-5">
                <a:latin typeface="Tahoma"/>
                <a:cs typeface="Tahoma"/>
              </a:rPr>
              <a:t>deberán </a:t>
            </a:r>
            <a:r>
              <a:rPr dirty="0" sz="1200">
                <a:latin typeface="Tahoma"/>
                <a:cs typeface="Tahoma"/>
              </a:rPr>
              <a:t>seguir </a:t>
            </a:r>
            <a:r>
              <a:rPr dirty="0" sz="1200" spc="-5">
                <a:latin typeface="Tahoma"/>
                <a:cs typeface="Tahoma"/>
              </a:rPr>
              <a:t>una serie </a:t>
            </a:r>
            <a:r>
              <a:rPr dirty="0" sz="1200">
                <a:latin typeface="Tahoma"/>
                <a:cs typeface="Tahoma"/>
              </a:rPr>
              <a:t>de  normas </a:t>
            </a:r>
            <a:r>
              <a:rPr dirty="0" sz="1200" spc="-5">
                <a:latin typeface="Tahoma"/>
                <a:cs typeface="Tahoma"/>
              </a:rPr>
              <a:t>específicas en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proceso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recogida, transporte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lavado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ropa,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tener en  cuenta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manuales operacionales de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empresas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especializadas.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MEDIDAS </a:t>
            </a:r>
            <a:r>
              <a:rPr dirty="0" sz="1200" spc="-5">
                <a:latin typeface="Tahoma"/>
                <a:cs typeface="Tahoma"/>
              </a:rPr>
              <a:t>TÉCNICAS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ORGANIZATIVAS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ESPECÍFICAS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3.1.- </a:t>
            </a:r>
            <a:r>
              <a:rPr dirty="0" sz="1200">
                <a:latin typeface="Tahoma"/>
                <a:cs typeface="Tahoma"/>
              </a:rPr>
              <a:t>RECOGIDA Y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TRANSPORTE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54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59560" y="941577"/>
            <a:ext cx="5727065" cy="81191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2110" indent="-18161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Control de temperatura del personal,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arribo </a:t>
            </a:r>
            <a:r>
              <a:rPr dirty="0" sz="1200">
                <a:latin typeface="Tahoma"/>
                <a:cs typeface="Tahoma"/>
              </a:rPr>
              <a:t>a 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instalación.</a:t>
            </a:r>
            <a:endParaRPr sz="1200">
              <a:latin typeface="Tahoma"/>
              <a:cs typeface="Tahoma"/>
            </a:endParaRPr>
          </a:p>
          <a:p>
            <a:pPr algn="just" marL="372110" marR="952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Dotar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personal que </a:t>
            </a:r>
            <a:r>
              <a:rPr dirty="0" sz="1200">
                <a:latin typeface="Tahoma"/>
                <a:cs typeface="Tahoma"/>
              </a:rPr>
              <a:t>realiza </a:t>
            </a:r>
            <a:r>
              <a:rPr dirty="0" sz="1200" spc="-5">
                <a:latin typeface="Tahoma"/>
                <a:cs typeface="Tahoma"/>
              </a:rPr>
              <a:t>manipulación de lencería de medios de protección  (guantes, mascarilla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nasobuco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sustancia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desinfectante.</a:t>
            </a:r>
            <a:endParaRPr sz="1200">
              <a:latin typeface="Tahoma"/>
              <a:cs typeface="Tahoma"/>
            </a:endParaRPr>
          </a:p>
          <a:p>
            <a:pPr algn="just" marL="372110" marR="8890" indent="-181610">
              <a:lnSpc>
                <a:spcPct val="100800"/>
              </a:lnSpc>
              <a:buAutoNum type="alphaLcPeriod"/>
              <a:tabLst>
                <a:tab pos="372745" algn="l"/>
              </a:tabLst>
            </a:pPr>
            <a:r>
              <a:rPr dirty="0" sz="1200">
                <a:latin typeface="Tahoma"/>
                <a:cs typeface="Tahoma"/>
              </a:rPr>
              <a:t>Mantener en los </a:t>
            </a:r>
            <a:r>
              <a:rPr dirty="0" sz="1200" spc="-5">
                <a:latin typeface="Tahoma"/>
                <a:cs typeface="Tahoma"/>
              </a:rPr>
              <a:t>servicios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recogida </a:t>
            </a:r>
            <a:r>
              <a:rPr dirty="0" sz="1200">
                <a:latin typeface="Tahoma"/>
                <a:cs typeface="Tahoma"/>
              </a:rPr>
              <a:t>y entrega la </a:t>
            </a:r>
            <a:r>
              <a:rPr dirty="0" sz="1200" spc="-5">
                <a:latin typeface="Tahoma"/>
                <a:cs typeface="Tahoma"/>
              </a:rPr>
              <a:t>distancia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seguridad </a:t>
            </a:r>
            <a:r>
              <a:rPr dirty="0" sz="1200">
                <a:latin typeface="Tahoma"/>
                <a:cs typeface="Tahoma"/>
              </a:rPr>
              <a:t>(1.5  </a:t>
            </a:r>
            <a:r>
              <a:rPr dirty="0" sz="1200" spc="-5">
                <a:latin typeface="Tahoma"/>
                <a:cs typeface="Tahoma"/>
              </a:rPr>
              <a:t>metros).</a:t>
            </a:r>
            <a:endParaRPr sz="1200">
              <a:latin typeface="Tahoma"/>
              <a:cs typeface="Tahoma"/>
            </a:endParaRPr>
          </a:p>
          <a:p>
            <a:pPr algn="just" marL="372110" marR="698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Recoger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ropa </a:t>
            </a:r>
            <a:r>
              <a:rPr dirty="0" sz="1200">
                <a:latin typeface="Tahoma"/>
                <a:cs typeface="Tahoma"/>
              </a:rPr>
              <a:t>sucia en las </a:t>
            </a:r>
            <a:r>
              <a:rPr dirty="0" sz="1200" spc="-5">
                <a:latin typeface="Tahoma"/>
                <a:cs typeface="Tahoma"/>
              </a:rPr>
              <a:t>instalaciones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alojamiento </a:t>
            </a:r>
            <a:r>
              <a:rPr dirty="0" sz="1200">
                <a:latin typeface="Tahoma"/>
                <a:cs typeface="Tahoma"/>
              </a:rPr>
              <a:t>siguiendo </a:t>
            </a:r>
            <a:r>
              <a:rPr dirty="0" sz="1200" spc="-5">
                <a:latin typeface="Tahoma"/>
                <a:cs typeface="Tahoma"/>
              </a:rPr>
              <a:t>el  procedimiento aprobado.</a:t>
            </a:r>
            <a:endParaRPr sz="1200">
              <a:latin typeface="Tahoma"/>
              <a:cs typeface="Tahoma"/>
            </a:endParaRPr>
          </a:p>
          <a:p>
            <a:pPr algn="just" marL="372110" marR="6985" indent="-181610">
              <a:lnSpc>
                <a:spcPct val="100800"/>
              </a:lnSpc>
              <a:buAutoNum type="alphaLcPeriod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Exigir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embolse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propia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habitación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permanecer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bolsa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cerrada  </a:t>
            </a:r>
            <a:r>
              <a:rPr dirty="0" sz="1200">
                <a:latin typeface="Tahoma"/>
                <a:cs typeface="Tahoma"/>
              </a:rPr>
              <a:t>e </a:t>
            </a:r>
            <a:r>
              <a:rPr dirty="0" sz="1200" spc="-5">
                <a:latin typeface="Tahoma"/>
                <a:cs typeface="Tahoma"/>
              </a:rPr>
              <a:t>identificada hasta su lavado,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ropa de personas enfermas 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COVID19.</a:t>
            </a:r>
            <a:endParaRPr sz="1200">
              <a:latin typeface="Tahoma"/>
              <a:cs typeface="Tahoma"/>
            </a:endParaRPr>
          </a:p>
          <a:p>
            <a:pPr algn="just" marL="372110" marR="508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Revisar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recorrido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ropa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sucia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desde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origen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(habitación)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 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lavandería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zona de entrega </a:t>
            </a:r>
            <a:r>
              <a:rPr dirty="0" sz="1200" spc="-10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traslado, comprobando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evitando en </a:t>
            </a:r>
            <a:r>
              <a:rPr dirty="0" sz="1200" spc="-10">
                <a:latin typeface="Tahoma"/>
                <a:cs typeface="Tahoma"/>
              </a:rPr>
              <a:t>lo  </a:t>
            </a:r>
            <a:r>
              <a:rPr dirty="0" sz="1200" spc="-5">
                <a:latin typeface="Tahoma"/>
                <a:cs typeface="Tahoma"/>
              </a:rPr>
              <a:t>posible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entrecruzamiento de </a:t>
            </a:r>
            <a:r>
              <a:rPr dirty="0" sz="1200">
                <a:latin typeface="Tahoma"/>
                <a:cs typeface="Tahoma"/>
              </a:rPr>
              <a:t>sucia y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limpia.</a:t>
            </a:r>
            <a:endParaRPr sz="1200">
              <a:latin typeface="Tahoma"/>
              <a:cs typeface="Tahoma"/>
            </a:endParaRPr>
          </a:p>
          <a:p>
            <a:pPr algn="just" marL="372110" indent="-181610">
              <a:lnSpc>
                <a:spcPts val="1395"/>
              </a:lnSpc>
              <a:buAutoNum type="alphaLcPeriod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Revisar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organizar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transportación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manera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se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cruce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ropa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limpia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  <a:p>
            <a:pPr algn="just" marL="372110" marR="6985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sucia en el </a:t>
            </a:r>
            <a:r>
              <a:rPr dirty="0" sz="1200" spc="-5">
                <a:latin typeface="Tahoma"/>
                <a:cs typeface="Tahoma"/>
              </a:rPr>
              <a:t>vehículo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transporte.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recomienda utilizar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vehículo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10">
                <a:latin typeface="Tahoma"/>
                <a:cs typeface="Tahoma"/>
              </a:rPr>
              <a:t>ropa  </a:t>
            </a:r>
            <a:r>
              <a:rPr dirty="0" sz="1200">
                <a:latin typeface="Tahoma"/>
                <a:cs typeface="Tahoma"/>
              </a:rPr>
              <a:t>sucia y </a:t>
            </a:r>
            <a:r>
              <a:rPr dirty="0" sz="1200" spc="-5">
                <a:latin typeface="Tahoma"/>
                <a:cs typeface="Tahoma"/>
              </a:rPr>
              <a:t>otro </a:t>
            </a:r>
            <a:r>
              <a:rPr dirty="0" sz="1200">
                <a:latin typeface="Tahoma"/>
                <a:cs typeface="Tahoma"/>
              </a:rPr>
              <a:t>para la limpia. Si no es </a:t>
            </a:r>
            <a:r>
              <a:rPr dirty="0" sz="1200" spc="-5">
                <a:latin typeface="Tahoma"/>
                <a:cs typeface="Tahoma"/>
              </a:rPr>
              <a:t>posible, </a:t>
            </a:r>
            <a:r>
              <a:rPr dirty="0" sz="1200">
                <a:latin typeface="Tahoma"/>
                <a:cs typeface="Tahoma"/>
              </a:rPr>
              <a:t>se deberá limpiar y </a:t>
            </a:r>
            <a:r>
              <a:rPr dirty="0" sz="1200" spc="-5">
                <a:latin typeface="Tahoma"/>
                <a:cs typeface="Tahoma"/>
              </a:rPr>
              <a:t>desinfectar </a:t>
            </a:r>
            <a:r>
              <a:rPr dirty="0" sz="1200">
                <a:latin typeface="Tahoma"/>
                <a:cs typeface="Tahoma"/>
              </a:rPr>
              <a:t>el  </a:t>
            </a:r>
            <a:r>
              <a:rPr dirty="0" sz="1200" spc="-5">
                <a:latin typeface="Tahoma"/>
                <a:cs typeface="Tahoma"/>
              </a:rPr>
              <a:t>vehículo tras cada transporte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ropa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sucia.</a:t>
            </a:r>
            <a:endParaRPr sz="1200">
              <a:latin typeface="Tahoma"/>
              <a:cs typeface="Tahoma"/>
            </a:endParaRPr>
          </a:p>
          <a:p>
            <a:pPr marL="372110" indent="-181610">
              <a:lnSpc>
                <a:spcPct val="100000"/>
              </a:lnSpc>
              <a:buAutoNum type="alphaLcPeriod" startAt="8"/>
              <a:tabLst>
                <a:tab pos="372745" algn="l"/>
              </a:tabLst>
            </a:pPr>
            <a:r>
              <a:rPr dirty="0" sz="1200">
                <a:latin typeface="Tahoma"/>
                <a:cs typeface="Tahoma"/>
              </a:rPr>
              <a:t>No se </a:t>
            </a:r>
            <a:r>
              <a:rPr dirty="0" sz="1200" spc="-5">
                <a:latin typeface="Tahoma"/>
                <a:cs typeface="Tahoma"/>
              </a:rPr>
              <a:t>arrastrarán por el </a:t>
            </a:r>
            <a:r>
              <a:rPr dirty="0" sz="1200">
                <a:latin typeface="Tahoma"/>
                <a:cs typeface="Tahoma"/>
              </a:rPr>
              <a:t>suelo los </a:t>
            </a:r>
            <a:r>
              <a:rPr dirty="0" sz="1200" spc="-5">
                <a:latin typeface="Tahoma"/>
                <a:cs typeface="Tahoma"/>
              </a:rPr>
              <a:t>bultos de ropa sucia.</a:t>
            </a:r>
            <a:endParaRPr sz="1200">
              <a:latin typeface="Tahoma"/>
              <a:cs typeface="Tahoma"/>
            </a:endParaRPr>
          </a:p>
          <a:p>
            <a:pPr algn="just" marL="372110" marR="6350" indent="-181610">
              <a:lnSpc>
                <a:spcPct val="100400"/>
              </a:lnSpc>
              <a:spcBef>
                <a:spcPts val="10"/>
              </a:spcBef>
              <a:buAutoNum type="alphaLcPeriod" startAt="8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Seleccionar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destinar carros </a:t>
            </a:r>
            <a:r>
              <a:rPr dirty="0" sz="1200">
                <a:latin typeface="Tahoma"/>
                <a:cs typeface="Tahoma"/>
              </a:rPr>
              <a:t>jaulas </a:t>
            </a:r>
            <a:r>
              <a:rPr dirty="0" sz="1200" spc="-5">
                <a:latin typeface="Tahoma"/>
                <a:cs typeface="Tahoma"/>
              </a:rPr>
              <a:t>diferenciados </a:t>
            </a:r>
            <a:r>
              <a:rPr dirty="0" sz="1200">
                <a:latin typeface="Tahoma"/>
                <a:cs typeface="Tahoma"/>
              </a:rPr>
              <a:t>para el </a:t>
            </a:r>
            <a:r>
              <a:rPr dirty="0" sz="1200" spc="-5">
                <a:latin typeface="Tahoma"/>
                <a:cs typeface="Tahoma"/>
              </a:rPr>
              <a:t>traslado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ropa  </a:t>
            </a:r>
            <a:r>
              <a:rPr dirty="0" sz="1200">
                <a:latin typeface="Tahoma"/>
                <a:cs typeface="Tahoma"/>
              </a:rPr>
              <a:t>sucia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ropa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limpia.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Si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posible,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deberán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desinfectar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entre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ambos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usos  </a:t>
            </a:r>
            <a:r>
              <a:rPr dirty="0" sz="1200" spc="-5">
                <a:latin typeface="Tahoma"/>
                <a:cs typeface="Tahoma"/>
              </a:rPr>
              <a:t>con sustancia hidroalcohólica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70%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clorada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0.5%.</a:t>
            </a:r>
            <a:endParaRPr sz="1200">
              <a:latin typeface="Tahoma"/>
              <a:cs typeface="Tahoma"/>
            </a:endParaRPr>
          </a:p>
          <a:p>
            <a:pPr algn="just" marL="372110" marR="7620" indent="-181610">
              <a:lnSpc>
                <a:spcPct val="100800"/>
              </a:lnSpc>
              <a:buAutoNum type="alphaLcPeriod" startAt="8"/>
              <a:tabLst>
                <a:tab pos="372745" algn="l"/>
              </a:tabLst>
            </a:pPr>
            <a:r>
              <a:rPr dirty="0" sz="1200">
                <a:latin typeface="Tahoma"/>
                <a:cs typeface="Tahoma"/>
              </a:rPr>
              <a:t>Crear un </a:t>
            </a:r>
            <a:r>
              <a:rPr dirty="0" sz="1200" spc="-5">
                <a:latin typeface="Tahoma"/>
                <a:cs typeface="Tahoma"/>
              </a:rPr>
              <a:t>punto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andenes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calzado por </a:t>
            </a:r>
            <a:r>
              <a:rPr dirty="0" sz="1200">
                <a:latin typeface="Tahoma"/>
                <a:cs typeface="Tahoma"/>
              </a:rPr>
              <a:t>parte de  </a:t>
            </a:r>
            <a:r>
              <a:rPr dirty="0" sz="1200" spc="-5">
                <a:latin typeface="Tahoma"/>
                <a:cs typeface="Tahoma"/>
              </a:rPr>
              <a:t>todo el personal que opera en esta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zona.</a:t>
            </a:r>
            <a:endParaRPr sz="1200">
              <a:latin typeface="Tahoma"/>
              <a:cs typeface="Tahoma"/>
            </a:endParaRPr>
          </a:p>
          <a:p>
            <a:pPr algn="just" marL="372110" marR="6350" indent="-181610">
              <a:lnSpc>
                <a:spcPct val="100499"/>
              </a:lnSpc>
              <a:spcBef>
                <a:spcPts val="5"/>
              </a:spcBef>
              <a:buAutoNum type="alphaLcPeriod" startAt="8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Lavar las manos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desinfectar 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desinfectante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base alcohólica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2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clorada  </a:t>
            </a:r>
            <a:r>
              <a:rPr dirty="0" sz="1200">
                <a:latin typeface="Tahoma"/>
                <a:cs typeface="Tahoma"/>
              </a:rPr>
              <a:t>antes de entregar las </a:t>
            </a:r>
            <a:r>
              <a:rPr dirty="0" sz="1200" spc="-5">
                <a:latin typeface="Tahoma"/>
                <a:cs typeface="Tahoma"/>
              </a:rPr>
              <a:t>facturas, conduces, otros., </a:t>
            </a:r>
            <a:r>
              <a:rPr dirty="0" sz="1200">
                <a:latin typeface="Tahoma"/>
                <a:cs typeface="Tahoma"/>
              </a:rPr>
              <a:t>al personal de la empresa  </a:t>
            </a:r>
            <a:r>
              <a:rPr dirty="0" sz="1200" spc="-5">
                <a:latin typeface="Tahoma"/>
                <a:cs typeface="Tahoma"/>
              </a:rPr>
              <a:t>receptora.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3.2.- </a:t>
            </a:r>
            <a:r>
              <a:rPr dirty="0" sz="1200">
                <a:latin typeface="Tahoma"/>
                <a:cs typeface="Tahoma"/>
              </a:rPr>
              <a:t>ALMACENAMIENTO Y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LAVADO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372110" indent="-181610">
              <a:lnSpc>
                <a:spcPct val="100000"/>
              </a:lnSpc>
              <a:buAutoNum type="alphaLcPeriod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Extremar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medidas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habituales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separación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zona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“sucia”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zona</a:t>
            </a:r>
            <a:endParaRPr sz="1200">
              <a:latin typeface="Tahoma"/>
              <a:cs typeface="Tahoma"/>
            </a:endParaRPr>
          </a:p>
          <a:p>
            <a:pPr algn="just" marL="37211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“limpia”</a:t>
            </a:r>
            <a:endParaRPr sz="1200">
              <a:latin typeface="Tahoma"/>
              <a:cs typeface="Tahoma"/>
            </a:endParaRPr>
          </a:p>
          <a:p>
            <a:pPr marL="372110" indent="-181610">
              <a:lnSpc>
                <a:spcPct val="100000"/>
              </a:lnSpc>
              <a:spcBef>
                <a:spcPts val="10"/>
              </a:spcBef>
              <a:buAutoNum type="alphaLcPeriod" startAt="2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Minimizar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contacto </a:t>
            </a:r>
            <a:r>
              <a:rPr dirty="0" sz="1200">
                <a:latin typeface="Tahoma"/>
                <a:cs typeface="Tahoma"/>
              </a:rPr>
              <a:t>posible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personas trabajadoras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ropa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sucia.</a:t>
            </a:r>
            <a:endParaRPr sz="1200">
              <a:latin typeface="Tahoma"/>
              <a:cs typeface="Tahoma"/>
            </a:endParaRPr>
          </a:p>
          <a:p>
            <a:pPr algn="just" marL="372110" marR="5715" indent="-181610">
              <a:lnSpc>
                <a:spcPct val="100600"/>
              </a:lnSpc>
              <a:buAutoNum type="alphaLcPeriod" startAt="2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Introducir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ropa CONTAMINADA (con </a:t>
            </a:r>
            <a:r>
              <a:rPr dirty="0" sz="1200">
                <a:latin typeface="Tahoma"/>
                <a:cs typeface="Tahoma"/>
              </a:rPr>
              <a:t>la bolsa </a:t>
            </a:r>
            <a:r>
              <a:rPr dirty="0" sz="1200" spc="-5">
                <a:latin typeface="Tahoma"/>
                <a:cs typeface="Tahoma"/>
              </a:rPr>
              <a:t>hidrosoluble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existir)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lavadora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túnel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lavado </a:t>
            </a:r>
            <a:r>
              <a:rPr dirty="0" sz="1200">
                <a:latin typeface="Tahoma"/>
                <a:cs typeface="Tahoma"/>
              </a:rPr>
              <a:t>sin abrir.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resto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casos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saca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ropa </a:t>
            </a:r>
            <a:r>
              <a:rPr dirty="0" sz="1200">
                <a:latin typeface="Tahoma"/>
                <a:cs typeface="Tahoma"/>
              </a:rPr>
              <a:t>de  la </a:t>
            </a:r>
            <a:r>
              <a:rPr dirty="0" sz="1200" spc="-5">
                <a:latin typeface="Tahoma"/>
                <a:cs typeface="Tahoma"/>
              </a:rPr>
              <a:t>bolsa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introducirla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lavadora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ese momento </a:t>
            </a:r>
            <a:r>
              <a:rPr dirty="0" sz="1200">
                <a:latin typeface="Tahoma"/>
                <a:cs typeface="Tahoma"/>
              </a:rPr>
              <a:t>(sin </a:t>
            </a:r>
            <a:r>
              <a:rPr dirty="0" sz="1200" spc="-5">
                <a:latin typeface="Tahoma"/>
                <a:cs typeface="Tahoma"/>
              </a:rPr>
              <a:t>pasos  intermedios).</a:t>
            </a:r>
            <a:endParaRPr sz="1200">
              <a:latin typeface="Tahoma"/>
              <a:cs typeface="Tahoma"/>
            </a:endParaRPr>
          </a:p>
          <a:p>
            <a:pPr marL="372110" indent="-181610">
              <a:lnSpc>
                <a:spcPct val="100000"/>
              </a:lnSpc>
              <a:spcBef>
                <a:spcPts val="10"/>
              </a:spcBef>
              <a:buAutoNum type="alphaLcPeriod" startAt="2"/>
              <a:tabLst>
                <a:tab pos="372745" algn="l"/>
              </a:tabLst>
            </a:pP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sacudir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ropa antes de introducirla en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lavadora.</a:t>
            </a:r>
            <a:endParaRPr sz="1200">
              <a:latin typeface="Tahoma"/>
              <a:cs typeface="Tahoma"/>
            </a:endParaRPr>
          </a:p>
          <a:p>
            <a:pPr algn="just" marL="372110" marR="6350" indent="-181610">
              <a:lnSpc>
                <a:spcPts val="1450"/>
              </a:lnSpc>
              <a:spcBef>
                <a:spcPts val="40"/>
              </a:spcBef>
              <a:buAutoNum type="alphaLcPeriod" startAt="2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Lavar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ropa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cama, </a:t>
            </a:r>
            <a:r>
              <a:rPr dirty="0" sz="1200" spc="-5">
                <a:latin typeface="Tahoma"/>
                <a:cs typeface="Tahoma"/>
              </a:rPr>
              <a:t>toallas, otros </a:t>
            </a:r>
            <a:r>
              <a:rPr dirty="0" sz="1200">
                <a:latin typeface="Tahoma"/>
                <a:cs typeface="Tahoma"/>
              </a:rPr>
              <a:t>de las personas </a:t>
            </a:r>
            <a:r>
              <a:rPr dirty="0" sz="1200" spc="-5">
                <a:latin typeface="Tahoma"/>
                <a:cs typeface="Tahoma"/>
              </a:rPr>
              <a:t>enfermas </a:t>
            </a:r>
            <a:r>
              <a:rPr dirty="0" sz="1200" spc="-10">
                <a:latin typeface="Tahoma"/>
                <a:cs typeface="Tahoma"/>
              </a:rPr>
              <a:t>con </a:t>
            </a:r>
            <a:r>
              <a:rPr dirty="0" sz="1200" spc="-5">
                <a:latin typeface="Tahoma"/>
                <a:cs typeface="Tahoma"/>
              </a:rPr>
              <a:t>jabones </a:t>
            </a:r>
            <a:r>
              <a:rPr dirty="0" sz="1200">
                <a:latin typeface="Tahoma"/>
                <a:cs typeface="Tahoma"/>
              </a:rPr>
              <a:t>o  </a:t>
            </a:r>
            <a:r>
              <a:rPr dirty="0" sz="1200" spc="-5">
                <a:latin typeface="Tahoma"/>
                <a:cs typeface="Tahoma"/>
              </a:rPr>
              <a:t>detergentes habituales utilizando </a:t>
            </a:r>
            <a:r>
              <a:rPr dirty="0" sz="1200">
                <a:latin typeface="Tahoma"/>
                <a:cs typeface="Tahoma"/>
              </a:rPr>
              <a:t>el agua a </a:t>
            </a:r>
            <a:r>
              <a:rPr dirty="0" sz="1200" spc="-5">
                <a:latin typeface="Tahoma"/>
                <a:cs typeface="Tahoma"/>
              </a:rPr>
              <a:t>temperatura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70-90°C </a:t>
            </a:r>
            <a:r>
              <a:rPr dirty="0" sz="1200">
                <a:latin typeface="Tahoma"/>
                <a:cs typeface="Tahoma"/>
              </a:rPr>
              <a:t>durante al  menos 30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minutos.</a:t>
            </a:r>
            <a:endParaRPr sz="1200">
              <a:latin typeface="Tahoma"/>
              <a:cs typeface="Tahoma"/>
            </a:endParaRPr>
          </a:p>
          <a:p>
            <a:pPr marL="372110" indent="-181610">
              <a:lnSpc>
                <a:spcPts val="1390"/>
              </a:lnSpc>
              <a:buAutoNum type="alphaLcPeriod" startAt="2"/>
              <a:tabLst>
                <a:tab pos="372745" algn="l"/>
              </a:tabLst>
            </a:pPr>
            <a:r>
              <a:rPr dirty="0" sz="1200" spc="-5">
                <a:latin typeface="Tahoma"/>
                <a:cs typeface="Tahoma"/>
              </a:rPr>
              <a:t>Mantener actualizado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inventario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productos </a:t>
            </a:r>
            <a:r>
              <a:rPr dirty="0" sz="1200">
                <a:latin typeface="Tahoma"/>
                <a:cs typeface="Tahoma"/>
              </a:rPr>
              <a:t>de higiene y </a:t>
            </a: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endParaRPr sz="1200">
              <a:latin typeface="Tahoma"/>
              <a:cs typeface="Tahoma"/>
            </a:endParaRPr>
          </a:p>
          <a:p>
            <a:pPr algn="just" marL="372110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evitar problemas de</a:t>
            </a:r>
            <a:r>
              <a:rPr dirty="0" sz="1200" spc="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desabastecimiento.</a:t>
            </a:r>
            <a:endParaRPr sz="1200">
              <a:latin typeface="Tahoma"/>
              <a:cs typeface="Tahoma"/>
            </a:endParaRPr>
          </a:p>
          <a:p>
            <a:pPr algn="just" marL="372110" marR="6350" indent="-181610">
              <a:lnSpc>
                <a:spcPct val="100400"/>
              </a:lnSpc>
              <a:buAutoNum type="alphaLcPeriod" startAt="7"/>
              <a:tabLst>
                <a:tab pos="372745" algn="l"/>
              </a:tabLst>
            </a:pPr>
            <a:r>
              <a:rPr dirty="0" sz="1200">
                <a:latin typeface="Tahoma"/>
                <a:cs typeface="Tahoma"/>
              </a:rPr>
              <a:t>No se </a:t>
            </a:r>
            <a:r>
              <a:rPr dirty="0" sz="1200" spc="-5">
                <a:latin typeface="Tahoma"/>
                <a:cs typeface="Tahoma"/>
              </a:rPr>
              <a:t>requiere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tratamiento </a:t>
            </a:r>
            <a:r>
              <a:rPr dirty="0" sz="1200">
                <a:latin typeface="Tahoma"/>
                <a:cs typeface="Tahoma"/>
              </a:rPr>
              <a:t>especial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ropa utilizada por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paciente por 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lavanderías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industriales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requieren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tomar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medidas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excepcionales 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el lavado de esta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ropa.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55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1595" cy="5752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34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571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87503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h.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recomienda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individualizado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equipos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(planchas,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carros,</a:t>
            </a:r>
            <a:endParaRPr sz="1200">
              <a:latin typeface="Tahoma"/>
              <a:cs typeface="Tahoma"/>
            </a:endParaRPr>
          </a:p>
          <a:p>
            <a:pPr marL="1056640" marR="889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otros.) </a:t>
            </a:r>
            <a:r>
              <a:rPr dirty="0" sz="1200">
                <a:latin typeface="Tahoma"/>
                <a:cs typeface="Tahoma"/>
              </a:rPr>
              <a:t>debiendo </a:t>
            </a:r>
            <a:r>
              <a:rPr dirty="0" sz="1200" spc="-5">
                <a:latin typeface="Tahoma"/>
                <a:cs typeface="Tahoma"/>
              </a:rPr>
              <a:t>desinfectarse tras </a:t>
            </a:r>
            <a:r>
              <a:rPr dirty="0" sz="1200" spc="-10">
                <a:latin typeface="Tahoma"/>
                <a:cs typeface="Tahoma"/>
              </a:rPr>
              <a:t>cada </a:t>
            </a:r>
            <a:r>
              <a:rPr dirty="0" sz="1200" spc="-5">
                <a:latin typeface="Tahoma"/>
                <a:cs typeface="Tahoma"/>
              </a:rPr>
              <a:t>turno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trabajo. </a:t>
            </a:r>
            <a:r>
              <a:rPr dirty="0" sz="1200">
                <a:latin typeface="Tahoma"/>
                <a:cs typeface="Tahoma"/>
              </a:rPr>
              <a:t>Cuando el uso de  </a:t>
            </a:r>
            <a:r>
              <a:rPr dirty="0" sz="1200" spc="-5">
                <a:latin typeface="Tahoma"/>
                <a:cs typeface="Tahoma"/>
              </a:rPr>
              <a:t>estos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sea </a:t>
            </a:r>
            <a:r>
              <a:rPr dirty="0" sz="1200" spc="-10">
                <a:latin typeface="Tahoma"/>
                <a:cs typeface="Tahoma"/>
              </a:rPr>
              <a:t>exclusivo </a:t>
            </a:r>
            <a:r>
              <a:rPr dirty="0" sz="1200">
                <a:latin typeface="Tahoma"/>
                <a:cs typeface="Tahoma"/>
              </a:rPr>
              <a:t>de un </a:t>
            </a:r>
            <a:r>
              <a:rPr dirty="0" sz="1200" spc="-5">
                <a:latin typeface="Tahoma"/>
                <a:cs typeface="Tahoma"/>
              </a:rPr>
              <a:t>solo trabajador,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desinfectarán </a:t>
            </a:r>
            <a:r>
              <a:rPr dirty="0" sz="1200">
                <a:latin typeface="Tahoma"/>
                <a:cs typeface="Tahoma"/>
              </a:rPr>
              <a:t>entre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3.3.- 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DESINFECCIÓN.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MEDIOS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056640" marR="6985" indent="-181610">
              <a:lnSpc>
                <a:spcPct val="1006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Desinfectar frecuentemente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equipos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lavado, secado y/o planchado, así  como otros elementos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almacenaje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transporte </a:t>
            </a:r>
            <a:r>
              <a:rPr dirty="0" sz="1200">
                <a:latin typeface="Tahoma"/>
                <a:cs typeface="Tahoma"/>
              </a:rPr>
              <a:t>de ropa: </a:t>
            </a:r>
            <a:r>
              <a:rPr dirty="0" sz="1200" spc="-5">
                <a:latin typeface="Tahoma"/>
                <a:cs typeface="Tahoma"/>
              </a:rPr>
              <a:t>jaulas,  contenedores, bolsas, sacos, cajas, estantes, casilleros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superficies como  manillas, pomos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  <a:p>
            <a:pPr algn="just" marL="1056640" marR="5715" indent="-181610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Limpiar y </a:t>
            </a:r>
            <a:r>
              <a:rPr dirty="0" sz="1200" spc="-5">
                <a:latin typeface="Tahoma"/>
                <a:cs typeface="Tahoma"/>
              </a:rPr>
              <a:t>desinfectar todas </a:t>
            </a:r>
            <a:r>
              <a:rPr dirty="0" sz="1200">
                <a:latin typeface="Tahoma"/>
                <a:cs typeface="Tahoma"/>
              </a:rPr>
              <a:t>las superficies del </a:t>
            </a:r>
            <a:r>
              <a:rPr dirty="0" sz="1200" spc="-5">
                <a:latin typeface="Tahoma"/>
                <a:cs typeface="Tahoma"/>
              </a:rPr>
              <a:t>vehículo </a:t>
            </a:r>
            <a:r>
              <a:rPr dirty="0" sz="1200">
                <a:latin typeface="Tahoma"/>
                <a:cs typeface="Tahoma"/>
              </a:rPr>
              <a:t>que se </a:t>
            </a:r>
            <a:r>
              <a:rPr dirty="0" sz="1200" spc="-5">
                <a:latin typeface="Tahoma"/>
                <a:cs typeface="Tahoma"/>
              </a:rPr>
              <a:t>utiliza </a:t>
            </a:r>
            <a:r>
              <a:rPr dirty="0" sz="1200">
                <a:latin typeface="Tahoma"/>
                <a:cs typeface="Tahoma"/>
              </a:rPr>
              <a:t>en el  </a:t>
            </a:r>
            <a:r>
              <a:rPr dirty="0" sz="1200" spc="-5">
                <a:latin typeface="Tahoma"/>
                <a:cs typeface="Tahoma"/>
              </a:rPr>
              <a:t>transporte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ropa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(fundamentalmente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zona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almacenamiento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ropa,</a:t>
            </a:r>
            <a:endParaRPr sz="1200">
              <a:latin typeface="Tahoma"/>
              <a:cs typeface="Tahoma"/>
            </a:endParaRPr>
          </a:p>
          <a:p>
            <a:pPr marL="1056640" marR="5715">
              <a:lnSpc>
                <a:spcPts val="144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volante, palanca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cambios, mandos, tiradores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puertas, llaves, otros.).  </a:t>
            </a:r>
            <a:r>
              <a:rPr dirty="0" sz="1200">
                <a:latin typeface="Tahoma"/>
                <a:cs typeface="Tahoma"/>
              </a:rPr>
              <a:t>Si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vehículo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utilizado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por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extremará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limpieza</a:t>
            </a:r>
            <a:endParaRPr sz="1200">
              <a:latin typeface="Tahoma"/>
              <a:cs typeface="Tahoma"/>
            </a:endParaRPr>
          </a:p>
          <a:p>
            <a:pPr marL="1056640">
              <a:lnSpc>
                <a:spcPts val="1405"/>
              </a:lnSpc>
            </a:pPr>
            <a:r>
              <a:rPr dirty="0" sz="1200">
                <a:latin typeface="Tahoma"/>
                <a:cs typeface="Tahoma"/>
              </a:rPr>
              <a:t>y se </a:t>
            </a:r>
            <a:r>
              <a:rPr dirty="0" sz="1200" spc="-5">
                <a:latin typeface="Tahoma"/>
                <a:cs typeface="Tahoma"/>
              </a:rPr>
              <a:t>realizará cada vez que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utilice otro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spcBef>
                <a:spcPts val="15"/>
              </a:spcBef>
              <a:buAutoNum type="alphaLcPeriod" startAt="3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Desinfectar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instalaciones entre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distintos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turnos.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3.4.-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PERSONAL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056640" marR="5080" indent="-181610">
              <a:lnSpc>
                <a:spcPct val="1004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Realizar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higiene </a:t>
            </a:r>
            <a:r>
              <a:rPr dirty="0" sz="1200">
                <a:latin typeface="Tahoma"/>
                <a:cs typeface="Tahoma"/>
              </a:rPr>
              <a:t>de manos aplicando la </a:t>
            </a:r>
            <a:r>
              <a:rPr dirty="0" sz="1200" spc="-5">
                <a:latin typeface="Tahoma"/>
                <a:cs typeface="Tahoma"/>
              </a:rPr>
              <a:t>técnica correcta siempre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llegada 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salida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trabajo,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después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retirar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guantes,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después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estornudar,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ir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  baño, </a:t>
            </a:r>
            <a:r>
              <a:rPr dirty="0" sz="1200" spc="-5">
                <a:latin typeface="Tahoma"/>
                <a:cs typeface="Tahoma"/>
              </a:rPr>
              <a:t>antes </a:t>
            </a:r>
            <a:r>
              <a:rPr dirty="0" sz="1200">
                <a:latin typeface="Tahoma"/>
                <a:cs typeface="Tahoma"/>
              </a:rPr>
              <a:t>y después de ingerir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alimentos.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Evitar </a:t>
            </a:r>
            <a:r>
              <a:rPr dirty="0" sz="1200">
                <a:latin typeface="Tahoma"/>
                <a:cs typeface="Tahoma"/>
              </a:rPr>
              <a:t>el uso de </a:t>
            </a:r>
            <a:r>
              <a:rPr dirty="0" sz="1200" spc="-5">
                <a:latin typeface="Tahoma"/>
                <a:cs typeface="Tahoma"/>
              </a:rPr>
              <a:t>pulseras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anillos.</a:t>
            </a:r>
            <a:endParaRPr sz="1200">
              <a:latin typeface="Tahoma"/>
              <a:cs typeface="Tahoma"/>
            </a:endParaRPr>
          </a:p>
          <a:p>
            <a:pPr marL="1103630" indent="-22860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104265" algn="l"/>
              </a:tabLst>
            </a:pP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uñas deben llevarse cortas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limpias.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llevarse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manos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los ojos, nariz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boca.</a:t>
            </a:r>
            <a:endParaRPr sz="1200">
              <a:latin typeface="Tahoma"/>
              <a:cs typeface="Tahoma"/>
            </a:endParaRPr>
          </a:p>
          <a:p>
            <a:pPr algn="just" marL="1056640" marR="8890" indent="-181610">
              <a:lnSpc>
                <a:spcPct val="1004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Cubrirse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nariz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10">
                <a:latin typeface="Tahoma"/>
                <a:cs typeface="Tahoma"/>
              </a:rPr>
              <a:t>la boca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pañuelo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toser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estornudar,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desecharlo </a:t>
            </a:r>
            <a:r>
              <a:rPr dirty="0" sz="1200">
                <a:latin typeface="Tahoma"/>
                <a:cs typeface="Tahoma"/>
              </a:rPr>
              <a:t>a  un </a:t>
            </a:r>
            <a:r>
              <a:rPr dirty="0" sz="1200" spc="-5">
                <a:latin typeface="Tahoma"/>
                <a:cs typeface="Tahoma"/>
              </a:rPr>
              <a:t>cubo </a:t>
            </a:r>
            <a:r>
              <a:rPr dirty="0" sz="1200">
                <a:latin typeface="Tahoma"/>
                <a:cs typeface="Tahoma"/>
              </a:rPr>
              <a:t>de basura </a:t>
            </a:r>
            <a:r>
              <a:rPr dirty="0" sz="1200" spc="-5">
                <a:latin typeface="Tahoma"/>
                <a:cs typeface="Tahoma"/>
              </a:rPr>
              <a:t>con tapa </a:t>
            </a:r>
            <a:r>
              <a:rPr dirty="0" sz="1200">
                <a:latin typeface="Tahoma"/>
                <a:cs typeface="Tahoma"/>
              </a:rPr>
              <a:t>y pedal. Si no </a:t>
            </a:r>
            <a:r>
              <a:rPr dirty="0" sz="1200" spc="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dispone </a:t>
            </a:r>
            <a:r>
              <a:rPr dirty="0" sz="1200">
                <a:latin typeface="Tahoma"/>
                <a:cs typeface="Tahoma"/>
              </a:rPr>
              <a:t>de pañuelos emplear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>
                <a:latin typeface="Tahoma"/>
                <a:cs typeface="Tahoma"/>
              </a:rPr>
              <a:t>parte interna </a:t>
            </a:r>
            <a:r>
              <a:rPr dirty="0" sz="1200" spc="-5">
                <a:latin typeface="Tahoma"/>
                <a:cs typeface="Tahoma"/>
              </a:rPr>
              <a:t>del codo </a:t>
            </a:r>
            <a:r>
              <a:rPr dirty="0" sz="1200">
                <a:latin typeface="Tahoma"/>
                <a:cs typeface="Tahoma"/>
              </a:rPr>
              <a:t>para no </a:t>
            </a:r>
            <a:r>
              <a:rPr dirty="0" sz="1200" spc="-5">
                <a:latin typeface="Tahoma"/>
                <a:cs typeface="Tahoma"/>
              </a:rPr>
              <a:t>contaminar las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manos.</a:t>
            </a:r>
            <a:endParaRPr sz="1200">
              <a:latin typeface="Tahoma"/>
              <a:cs typeface="Tahoma"/>
            </a:endParaRPr>
          </a:p>
          <a:p>
            <a:pPr algn="just" marL="1056640" marR="889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Quitarse la </a:t>
            </a:r>
            <a:r>
              <a:rPr dirty="0" sz="1200" spc="-5">
                <a:latin typeface="Tahoma"/>
                <a:cs typeface="Tahoma"/>
              </a:rPr>
              <a:t>ropa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antes de </a:t>
            </a:r>
            <a:r>
              <a:rPr dirty="0" sz="1200" spc="-5">
                <a:latin typeface="Tahoma"/>
                <a:cs typeface="Tahoma"/>
              </a:rPr>
              <a:t>abandonar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área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guardarla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forma separada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ropa 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vestir.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56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6170295" cy="8121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6764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</a:t>
            </a:r>
            <a:r>
              <a:rPr dirty="0" sz="1200" spc="-10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15</a:t>
            </a:r>
            <a:endParaRPr sz="1200">
              <a:latin typeface="Tahoma"/>
              <a:cs typeface="Tahoma"/>
            </a:endParaRPr>
          </a:p>
          <a:p>
            <a:pPr marL="1492250">
              <a:lnSpc>
                <a:spcPct val="100000"/>
              </a:lnSpc>
              <a:spcBef>
                <a:spcPts val="15"/>
              </a:spcBef>
            </a:pPr>
            <a:r>
              <a:rPr dirty="0" sz="1200" spc="-5" b="1">
                <a:latin typeface="Tahoma"/>
                <a:cs typeface="Tahoma"/>
              </a:rPr>
              <a:t>AREAS DE </a:t>
            </a:r>
            <a:r>
              <a:rPr dirty="0" sz="1200" b="1">
                <a:latin typeface="Tahoma"/>
                <a:cs typeface="Tahoma"/>
              </a:rPr>
              <a:t>USO </a:t>
            </a:r>
            <a:r>
              <a:rPr dirty="0" sz="1200" spc="-5" b="1">
                <a:latin typeface="Tahoma"/>
                <a:cs typeface="Tahoma"/>
              </a:rPr>
              <a:t>DE LOS</a:t>
            </a:r>
            <a:r>
              <a:rPr dirty="0" sz="1200" spc="-5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TRABAJADORES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1.-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INFORMACIÓN: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Información sobre el COVID-19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las formas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contagio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propagación.</a:t>
            </a:r>
            <a:endParaRPr sz="1200">
              <a:latin typeface="Tahoma"/>
              <a:cs typeface="Tahoma"/>
            </a:endParaRPr>
          </a:p>
          <a:p>
            <a:pPr marL="643255" marR="17970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Soportes informativos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recordar el adecuado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frecuente lavado </a:t>
            </a:r>
            <a:r>
              <a:rPr dirty="0" sz="1200">
                <a:latin typeface="Tahoma"/>
                <a:cs typeface="Tahoma"/>
              </a:rPr>
              <a:t>de manos  y </a:t>
            </a: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uso 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 marL="643255" marR="17653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obligatorio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(nasobuco/mascarilla, guantes  desechables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gorro), </a:t>
            </a:r>
            <a:r>
              <a:rPr dirty="0" sz="1200">
                <a:latin typeface="Tahoma"/>
                <a:cs typeface="Tahoma"/>
              </a:rPr>
              <a:t>según </a:t>
            </a:r>
            <a:r>
              <a:rPr dirty="0" sz="1200" spc="-5">
                <a:latin typeface="Tahoma"/>
                <a:cs typeface="Tahoma"/>
              </a:rPr>
              <a:t>identificación de riesgos por puestos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Garantía de uniforme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limpio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cambio después de cada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marL="643255" marR="18034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Protocolos/ Programas </a:t>
            </a:r>
            <a:r>
              <a:rPr dirty="0" sz="1200">
                <a:latin typeface="Tahoma"/>
                <a:cs typeface="Tahoma"/>
              </a:rPr>
              <a:t>de higiene y </a:t>
            </a:r>
            <a:r>
              <a:rPr dirty="0" sz="1200" spc="-5">
                <a:latin typeface="Tahoma"/>
                <a:cs typeface="Tahoma"/>
              </a:rPr>
              <a:t>desinfección por áreas (infraestructura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equipamiento).</a:t>
            </a:r>
            <a:endParaRPr sz="1200">
              <a:latin typeface="Tahoma"/>
              <a:cs typeface="Tahoma"/>
            </a:endParaRPr>
          </a:p>
          <a:p>
            <a:pPr marL="643255" marR="17653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Capacidad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máxima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distanciamiento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físico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medida  </a:t>
            </a:r>
            <a:r>
              <a:rPr dirty="0" sz="1200">
                <a:latin typeface="Tahoma"/>
                <a:cs typeface="Tahoma"/>
              </a:rPr>
              <a:t>de lo </a:t>
            </a:r>
            <a:r>
              <a:rPr dirty="0" sz="1200" spc="-5">
                <a:latin typeface="Tahoma"/>
                <a:cs typeface="Tahoma"/>
              </a:rPr>
              <a:t>posible, </a:t>
            </a:r>
            <a:r>
              <a:rPr dirty="0" sz="1200">
                <a:latin typeface="Tahoma"/>
                <a:cs typeface="Tahoma"/>
              </a:rPr>
              <a:t>según las </a:t>
            </a:r>
            <a:r>
              <a:rPr dirty="0" sz="1200" spc="-5">
                <a:latin typeface="Tahoma"/>
                <a:cs typeface="Tahoma"/>
              </a:rPr>
              <a:t>características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condiciones de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el calzado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accesos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(opcional).</a:t>
            </a:r>
            <a:endParaRPr sz="1200">
              <a:latin typeface="Tahoma"/>
              <a:cs typeface="Tahoma"/>
            </a:endParaRPr>
          </a:p>
          <a:p>
            <a:pPr marL="643255" marR="17716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Dispensadores </a:t>
            </a:r>
            <a:r>
              <a:rPr dirty="0" sz="1200">
                <a:latin typeface="Tahoma"/>
                <a:cs typeface="Tahoma"/>
              </a:rPr>
              <a:t>de gel </a:t>
            </a:r>
            <a:r>
              <a:rPr dirty="0" sz="1200" spc="-5">
                <a:latin typeface="Tahoma"/>
                <a:cs typeface="Tahoma"/>
              </a:rPr>
              <a:t>desinfectante hidroalcohólico </a:t>
            </a:r>
            <a:r>
              <a:rPr dirty="0" sz="1200">
                <a:latin typeface="Tahoma"/>
                <a:cs typeface="Tahoma"/>
              </a:rPr>
              <a:t>al 70.0 % o </a:t>
            </a:r>
            <a:r>
              <a:rPr dirty="0" sz="1200" spc="-5">
                <a:latin typeface="Tahoma"/>
                <a:cs typeface="Tahoma"/>
              </a:rPr>
              <a:t>sustancia  clorada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porciento establecido, </a:t>
            </a:r>
            <a:r>
              <a:rPr dirty="0" sz="1200">
                <a:latin typeface="Tahoma"/>
                <a:cs typeface="Tahoma"/>
              </a:rPr>
              <a:t>en las </a:t>
            </a:r>
            <a:r>
              <a:rPr dirty="0" sz="1200" spc="-5">
                <a:latin typeface="Tahoma"/>
                <a:cs typeface="Tahoma"/>
              </a:rPr>
              <a:t>áreas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acceso.</a:t>
            </a:r>
            <a:endParaRPr sz="1200">
              <a:latin typeface="Tahoma"/>
              <a:cs typeface="Tahoma"/>
            </a:endParaRPr>
          </a:p>
          <a:p>
            <a:pPr marL="643255" marR="18034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Puntos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higienización dotados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sustancias detersivas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toallas/papel  desechable.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Cestos con pedal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bolsa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desechable.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grupos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empresariales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empresas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revisarán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sus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manuales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operacionales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para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incorporar: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643255" marR="181610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zonas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acceso, colocar señalizaciones </a:t>
            </a:r>
            <a:r>
              <a:rPr dirty="0" sz="1200">
                <a:latin typeface="Tahoma"/>
                <a:cs typeface="Tahoma"/>
              </a:rPr>
              <a:t>en el suelo que </a:t>
            </a:r>
            <a:r>
              <a:rPr dirty="0" sz="1200" spc="-5">
                <a:latin typeface="Tahoma"/>
                <a:cs typeface="Tahoma"/>
              </a:rPr>
              <a:t>marquen </a:t>
            </a:r>
            <a:r>
              <a:rPr dirty="0" sz="1200">
                <a:latin typeface="Tahoma"/>
                <a:cs typeface="Tahoma"/>
              </a:rPr>
              <a:t>las  distancias </a:t>
            </a:r>
            <a:r>
              <a:rPr dirty="0" sz="1200" spc="-5">
                <a:latin typeface="Tahoma"/>
                <a:cs typeface="Tahoma"/>
              </a:rPr>
              <a:t>de 1.5 </a:t>
            </a:r>
            <a:r>
              <a:rPr dirty="0" sz="1200">
                <a:latin typeface="Tahoma"/>
                <a:cs typeface="Tahoma"/>
              </a:rPr>
              <a:t>m 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respetar.</a:t>
            </a:r>
            <a:endParaRPr sz="1200">
              <a:latin typeface="Tahoma"/>
              <a:cs typeface="Tahoma"/>
            </a:endParaRPr>
          </a:p>
          <a:p>
            <a:pPr marL="643255" marR="17526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chequea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(guantes,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nasobucos,  hipoclorito).</a:t>
            </a:r>
            <a:endParaRPr sz="1200">
              <a:latin typeface="Tahoma"/>
              <a:cs typeface="Tahoma"/>
            </a:endParaRPr>
          </a:p>
          <a:p>
            <a:pPr marL="643255" marR="180975" indent="-181610">
              <a:lnSpc>
                <a:spcPct val="100000"/>
              </a:lnSpc>
              <a:spcBef>
                <a:spcPts val="1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Evitar </a:t>
            </a:r>
            <a:r>
              <a:rPr dirty="0" sz="1200">
                <a:latin typeface="Tahoma"/>
                <a:cs typeface="Tahoma"/>
              </a:rPr>
              <a:t>la entrega directa de las </a:t>
            </a:r>
            <a:r>
              <a:rPr dirty="0" sz="1200" spc="-5">
                <a:latin typeface="Tahoma"/>
                <a:cs typeface="Tahoma"/>
              </a:rPr>
              <a:t>pertenencias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custodiar </a:t>
            </a:r>
            <a:r>
              <a:rPr dirty="0" sz="1200">
                <a:latin typeface="Tahoma"/>
                <a:cs typeface="Tahoma"/>
              </a:rPr>
              <a:t>(usar mesa </a:t>
            </a:r>
            <a:r>
              <a:rPr dirty="0" sz="1200" spc="-5">
                <a:latin typeface="Tahoma"/>
                <a:cs typeface="Tahoma"/>
              </a:rPr>
              <a:t>intermedia 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depositar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mochilas, bolsos,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otros.)</a:t>
            </a:r>
            <a:endParaRPr sz="1200">
              <a:latin typeface="Tahoma"/>
              <a:cs typeface="Tahoma"/>
            </a:endParaRPr>
          </a:p>
          <a:p>
            <a:pPr marL="643255" marR="17843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Regular </a:t>
            </a:r>
            <a:r>
              <a:rPr dirty="0" sz="1200" spc="-5">
                <a:latin typeface="Tahoma"/>
                <a:cs typeface="Tahoma"/>
              </a:rPr>
              <a:t>(escalonar)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horario </a:t>
            </a:r>
            <a:r>
              <a:rPr dirty="0" sz="1200">
                <a:latin typeface="Tahoma"/>
                <a:cs typeface="Tahoma"/>
              </a:rPr>
              <a:t>de uso del </a:t>
            </a:r>
            <a:r>
              <a:rPr dirty="0" sz="1200" spc="-5">
                <a:latin typeface="Tahoma"/>
                <a:cs typeface="Tahoma"/>
              </a:rPr>
              <a:t>comedor obrero, taquillas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áreas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>
                <a:latin typeface="Tahoma"/>
                <a:cs typeface="Tahoma"/>
              </a:rPr>
              <a:t>ducha, para </a:t>
            </a:r>
            <a:r>
              <a:rPr dirty="0" sz="1200" spc="-5">
                <a:latin typeface="Tahoma"/>
                <a:cs typeface="Tahoma"/>
              </a:rPr>
              <a:t>garantizar el distanciamiento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establecido.</a:t>
            </a:r>
            <a:endParaRPr sz="1200">
              <a:latin typeface="Tahoma"/>
              <a:cs typeface="Tahoma"/>
            </a:endParaRPr>
          </a:p>
          <a:p>
            <a:pPr marL="643255" marR="179705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controlar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las manos </a:t>
            </a:r>
            <a:r>
              <a:rPr dirty="0" sz="1200" spc="-5">
                <a:latin typeface="Tahoma"/>
                <a:cs typeface="Tahoma"/>
              </a:rPr>
              <a:t>previo </a:t>
            </a:r>
            <a:r>
              <a:rPr dirty="0" sz="1200">
                <a:latin typeface="Tahoma"/>
                <a:cs typeface="Tahoma"/>
              </a:rPr>
              <a:t>al ingreso  de las </a:t>
            </a:r>
            <a:r>
              <a:rPr dirty="0" sz="1200" spc="-5">
                <a:latin typeface="Tahoma"/>
                <a:cs typeface="Tahoma"/>
              </a:rPr>
              <a:t>áreas de </a:t>
            </a:r>
            <a:r>
              <a:rPr dirty="0" sz="1200" spc="-10">
                <a:latin typeface="Tahoma"/>
                <a:cs typeface="Tahoma"/>
              </a:rPr>
              <a:t>servicio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trabajadores.</a:t>
            </a:r>
            <a:endParaRPr sz="1200">
              <a:latin typeface="Tahoma"/>
              <a:cs typeface="Tahoma"/>
            </a:endParaRPr>
          </a:p>
          <a:p>
            <a:pPr marL="643255" marR="178435" indent="-181610">
              <a:lnSpc>
                <a:spcPts val="144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Establecer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régimen de </a:t>
            </a:r>
            <a:r>
              <a:rPr dirty="0" sz="1200">
                <a:latin typeface="Tahoma"/>
                <a:cs typeface="Tahoma"/>
              </a:rPr>
              <a:t>aseo para el </a:t>
            </a:r>
            <a:r>
              <a:rPr dirty="0" sz="1200" spc="-5">
                <a:latin typeface="Tahoma"/>
                <a:cs typeface="Tahoma"/>
              </a:rPr>
              <a:t>personal con régimen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de 12 o  más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horas,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cambio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según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protocolo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</a:t>
            </a:r>
            <a:endParaRPr sz="1200">
              <a:latin typeface="Tahoma"/>
              <a:cs typeface="Tahoma"/>
            </a:endParaRPr>
          </a:p>
          <a:p>
            <a:pPr marL="643255" marR="180340">
              <a:lnSpc>
                <a:spcPts val="1450"/>
              </a:lnSpc>
            </a:pPr>
            <a:r>
              <a:rPr dirty="0" sz="1200">
                <a:latin typeface="Tahoma"/>
                <a:cs typeface="Tahoma"/>
              </a:rPr>
              <a:t>y el </a:t>
            </a:r>
            <a:r>
              <a:rPr dirty="0" sz="1200" spc="-5">
                <a:latin typeface="Tahoma"/>
                <a:cs typeface="Tahoma"/>
              </a:rPr>
              <a:t>uniforme </a:t>
            </a:r>
            <a:r>
              <a:rPr dirty="0" sz="1200">
                <a:latin typeface="Tahoma"/>
                <a:cs typeface="Tahoma"/>
              </a:rPr>
              <a:t>o parte del mismo según se </a:t>
            </a:r>
            <a:r>
              <a:rPr dirty="0" sz="1200" spc="-5">
                <a:latin typeface="Tahoma"/>
                <a:cs typeface="Tahoma"/>
              </a:rPr>
              <a:t>requiera, garantizando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higiene  </a:t>
            </a:r>
            <a:r>
              <a:rPr dirty="0" sz="1200">
                <a:latin typeface="Tahoma"/>
                <a:cs typeface="Tahoma"/>
              </a:rPr>
              <a:t>adecuada </a:t>
            </a:r>
            <a:r>
              <a:rPr dirty="0" sz="1200" spc="-5">
                <a:latin typeface="Tahoma"/>
                <a:cs typeface="Tahoma"/>
              </a:rPr>
              <a:t>durante toda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jornada.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400"/>
              </a:lnSpc>
              <a:buAutoNum type="alphaLcPeriod" startAt="7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Higienizar </a:t>
            </a:r>
            <a:r>
              <a:rPr dirty="0" sz="1200" spc="-5">
                <a:latin typeface="Tahoma"/>
                <a:cs typeface="Tahoma"/>
              </a:rPr>
              <a:t>mesas, sillas, mostradores, otros. </a:t>
            </a:r>
            <a:r>
              <a:rPr dirty="0" sz="1200">
                <a:latin typeface="Tahoma"/>
                <a:cs typeface="Tahoma"/>
              </a:rPr>
              <a:t>después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cada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57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865" cy="8328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9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698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algn="just" marL="1056640" marR="6350" indent="-181610">
              <a:lnSpc>
                <a:spcPts val="1450"/>
              </a:lnSpc>
              <a:spcBef>
                <a:spcPts val="45"/>
              </a:spcBef>
              <a:buAutoNum type="alphaLcPeriod" startAt="8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Reforzar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de: </a:t>
            </a:r>
            <a:r>
              <a:rPr dirty="0" sz="1200" spc="-5">
                <a:latin typeface="Tahoma"/>
                <a:cs typeface="Tahoma"/>
              </a:rPr>
              <a:t>bancos, </a:t>
            </a:r>
            <a:r>
              <a:rPr dirty="0" sz="1200">
                <a:latin typeface="Tahoma"/>
                <a:cs typeface="Tahoma"/>
              </a:rPr>
              <a:t>sillas, </a:t>
            </a:r>
            <a:r>
              <a:rPr dirty="0" sz="1200" spc="-5">
                <a:latin typeface="Tahoma"/>
                <a:cs typeface="Tahoma"/>
              </a:rPr>
              <a:t>pisos, tapas, </a:t>
            </a:r>
            <a:r>
              <a:rPr dirty="0" sz="1200">
                <a:latin typeface="Tahoma"/>
                <a:cs typeface="Tahoma"/>
              </a:rPr>
              <a:t>baños, duchas, </a:t>
            </a:r>
            <a:r>
              <a:rPr dirty="0" sz="1200" spc="-5">
                <a:latin typeface="Tahoma"/>
                <a:cs typeface="Tahoma"/>
              </a:rPr>
              <a:t>otros.,  estableciendo limpiezas profundas por turno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repaso cada 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horas.</a:t>
            </a:r>
            <a:endParaRPr sz="1200">
              <a:latin typeface="Tahoma"/>
              <a:cs typeface="Tahoma"/>
            </a:endParaRPr>
          </a:p>
          <a:p>
            <a:pPr algn="just" marL="1056640" marR="7620" indent="-181610">
              <a:lnSpc>
                <a:spcPts val="1440"/>
              </a:lnSpc>
              <a:spcBef>
                <a:spcPts val="5"/>
              </a:spcBef>
              <a:buAutoNum type="alphaLcPeriod" startAt="8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Designar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preparar </a:t>
            </a:r>
            <a:r>
              <a:rPr dirty="0" sz="1200">
                <a:latin typeface="Tahoma"/>
                <a:cs typeface="Tahoma"/>
              </a:rPr>
              <a:t>el personal de </a:t>
            </a:r>
            <a:r>
              <a:rPr dirty="0" sz="1200" spc="-5">
                <a:latin typeface="Tahoma"/>
                <a:cs typeface="Tahoma"/>
              </a:rPr>
              <a:t>control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nuevas medidas incorporadas 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los manuales de los procesos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operacionales.</a:t>
            </a:r>
            <a:endParaRPr sz="1200">
              <a:latin typeface="Tahoma"/>
              <a:cs typeface="Tahoma"/>
            </a:endParaRPr>
          </a:p>
          <a:p>
            <a:pPr algn="just" marL="1056640" marR="8255" indent="-181610">
              <a:lnSpc>
                <a:spcPts val="1450"/>
              </a:lnSpc>
              <a:buAutoNum type="alphaLcPeriod" startAt="8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Cumplir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medidas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preventivas,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organizativas,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generales,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áreas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común y, cocina, establecidas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el presente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documento.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4.-</a:t>
            </a:r>
            <a:r>
              <a:rPr dirty="0" sz="1200" spc="-7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OFICINAS: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 el caso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oficinas se tendrá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cuenta,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además: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056640" marR="5715" indent="-181610">
              <a:lnSpc>
                <a:spcPct val="100499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Reacomodo </a:t>
            </a:r>
            <a:r>
              <a:rPr dirty="0" sz="1200">
                <a:latin typeface="Tahoma"/>
                <a:cs typeface="Tahoma"/>
              </a:rPr>
              <a:t>de la disposición de </a:t>
            </a:r>
            <a:r>
              <a:rPr dirty="0" sz="1200" spc="-5">
                <a:latin typeface="Tahoma"/>
                <a:cs typeface="Tahoma"/>
              </a:rPr>
              <a:t>escritorios </a:t>
            </a:r>
            <a:r>
              <a:rPr dirty="0" sz="1200">
                <a:latin typeface="Tahoma"/>
                <a:cs typeface="Tahoma"/>
              </a:rPr>
              <a:t>y sillas / sillones, para </a:t>
            </a:r>
            <a:r>
              <a:rPr dirty="0" sz="1200" spc="-5">
                <a:latin typeface="Tahoma"/>
                <a:cs typeface="Tahoma"/>
              </a:rPr>
              <a:t>asegurar </a:t>
            </a:r>
            <a:r>
              <a:rPr dirty="0" sz="1200">
                <a:latin typeface="Tahoma"/>
                <a:cs typeface="Tahoma"/>
              </a:rPr>
              <a:t>el  </a:t>
            </a:r>
            <a:r>
              <a:rPr dirty="0" sz="1200" spc="-5">
                <a:latin typeface="Tahoma"/>
                <a:cs typeface="Tahoma"/>
              </a:rPr>
              <a:t>distanciamiento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mínimo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1.5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permita,  exigir el uso de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nasobuco.</a:t>
            </a:r>
            <a:endParaRPr sz="1200">
              <a:latin typeface="Tahoma"/>
              <a:cs typeface="Tahoma"/>
            </a:endParaRPr>
          </a:p>
          <a:p>
            <a:pPr algn="just" marL="1056640" marR="889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diaria </a:t>
            </a:r>
            <a:r>
              <a:rPr dirty="0" sz="1200">
                <a:latin typeface="Tahoma"/>
                <a:cs typeface="Tahoma"/>
              </a:rPr>
              <a:t>o después de </a:t>
            </a:r>
            <a:r>
              <a:rPr dirty="0" sz="1200" spc="-5">
                <a:latin typeface="Tahoma"/>
                <a:cs typeface="Tahoma"/>
              </a:rPr>
              <a:t>cada turno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área,  mobiliario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equipos, terminales de cómputo, </a:t>
            </a:r>
            <a:r>
              <a:rPr dirty="0" sz="1200">
                <a:latin typeface="Tahoma"/>
                <a:cs typeface="Tahoma"/>
              </a:rPr>
              <a:t>artículos </a:t>
            </a:r>
            <a:r>
              <a:rPr dirty="0" sz="1200" spc="-5">
                <a:latin typeface="Tahoma"/>
                <a:cs typeface="Tahoma"/>
              </a:rPr>
              <a:t>de escritorio,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  <a:p>
            <a:pPr algn="just" marL="1056640" marR="5715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Colocación </a:t>
            </a:r>
            <a:r>
              <a:rPr dirty="0" sz="1200">
                <a:latin typeface="Tahoma"/>
                <a:cs typeface="Tahoma"/>
              </a:rPr>
              <a:t>de señalización de </a:t>
            </a:r>
            <a:r>
              <a:rPr dirty="0" sz="1200" spc="-5">
                <a:latin typeface="Tahoma"/>
                <a:cs typeface="Tahoma"/>
              </a:rPr>
              <a:t>distanciamiento </a:t>
            </a:r>
            <a:r>
              <a:rPr dirty="0" sz="1200">
                <a:latin typeface="Tahoma"/>
                <a:cs typeface="Tahoma"/>
              </a:rPr>
              <a:t>(mínimo </a:t>
            </a:r>
            <a:r>
              <a:rPr dirty="0" sz="1200" spc="-5">
                <a:latin typeface="Tahoma"/>
                <a:cs typeface="Tahoma"/>
              </a:rPr>
              <a:t>1.5 </a:t>
            </a:r>
            <a:r>
              <a:rPr dirty="0" sz="1200">
                <a:latin typeface="Tahoma"/>
                <a:cs typeface="Tahoma"/>
              </a:rPr>
              <a:t>m) en </a:t>
            </a:r>
            <a:r>
              <a:rPr dirty="0" sz="1200" spc="-5">
                <a:latin typeface="Tahoma"/>
                <a:cs typeface="Tahoma"/>
              </a:rPr>
              <a:t>puntos  estratégicos.</a:t>
            </a:r>
            <a:endParaRPr sz="1200">
              <a:latin typeface="Tahoma"/>
              <a:cs typeface="Tahoma"/>
            </a:endParaRPr>
          </a:p>
          <a:p>
            <a:pPr algn="just" marL="1056640" marR="889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Colocación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recipientes con solución desinfectante (para suela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zapatos) 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el acceso </a:t>
            </a:r>
            <a:r>
              <a:rPr dirty="0" sz="1200">
                <a:latin typeface="Tahoma"/>
                <a:cs typeface="Tahoma"/>
              </a:rPr>
              <a:t>y salida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local.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5.- BAÑOS </a:t>
            </a:r>
            <a:r>
              <a:rPr dirty="0" sz="1200" b="1">
                <a:latin typeface="Tahoma"/>
                <a:cs typeface="Tahoma"/>
              </a:rPr>
              <a:t>Y </a:t>
            </a:r>
            <a:r>
              <a:rPr dirty="0" sz="1200" spc="-10" b="1">
                <a:latin typeface="Tahoma"/>
                <a:cs typeface="Tahoma"/>
              </a:rPr>
              <a:t>TAQUILLAS </a:t>
            </a:r>
            <a:r>
              <a:rPr dirty="0" sz="1200" spc="-5" b="1">
                <a:latin typeface="Tahoma"/>
                <a:cs typeface="Tahoma"/>
              </a:rPr>
              <a:t>DEL PERSONAL: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tendrá en cuenta,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además: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056640" marR="6985" indent="-181610">
              <a:lnSpc>
                <a:spcPct val="1004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Colocación del reglamento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área, recordando </a:t>
            </a:r>
            <a:r>
              <a:rPr dirty="0" sz="1200">
                <a:latin typeface="Tahoma"/>
                <a:cs typeface="Tahoma"/>
              </a:rPr>
              <a:t>los pasos a </a:t>
            </a:r>
            <a:r>
              <a:rPr dirty="0" sz="1200" spc="-5">
                <a:latin typeface="Tahoma"/>
                <a:cs typeface="Tahoma"/>
              </a:rPr>
              <a:t>seguir por </a:t>
            </a:r>
            <a:r>
              <a:rPr dirty="0" sz="1200">
                <a:latin typeface="Tahoma"/>
                <a:cs typeface="Tahoma"/>
              </a:rPr>
              <a:t>el  personal en </a:t>
            </a:r>
            <a:r>
              <a:rPr dirty="0" sz="1200" spc="-5">
                <a:latin typeface="Tahoma"/>
                <a:cs typeface="Tahoma"/>
              </a:rPr>
              <a:t>cuanto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seguridad </a:t>
            </a:r>
            <a:r>
              <a:rPr dirty="0" sz="1200">
                <a:latin typeface="Tahoma"/>
                <a:cs typeface="Tahoma"/>
              </a:rPr>
              <a:t>e higiene antes, durante y después de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jornada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laboral.</a:t>
            </a:r>
            <a:endParaRPr sz="1200">
              <a:latin typeface="Tahoma"/>
              <a:cs typeface="Tahoma"/>
            </a:endParaRPr>
          </a:p>
          <a:p>
            <a:pPr algn="just" marL="1056640" marR="6985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pisos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paredes,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así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superficies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  con el </a:t>
            </a:r>
            <a:r>
              <a:rPr dirty="0" sz="1200">
                <a:latin typeface="Tahoma"/>
                <a:cs typeface="Tahoma"/>
              </a:rPr>
              <a:t>huésped o personal </a:t>
            </a:r>
            <a:r>
              <a:rPr dirty="0" sz="1200" spc="-5">
                <a:latin typeface="Tahoma"/>
                <a:cs typeface="Tahoma"/>
              </a:rPr>
              <a:t>(picaportes, tiradores, </a:t>
            </a:r>
            <a:r>
              <a:rPr dirty="0" sz="1200">
                <a:latin typeface="Tahoma"/>
                <a:cs typeface="Tahoma"/>
              </a:rPr>
              <a:t>puertas,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otros.)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Colocación </a:t>
            </a:r>
            <a:r>
              <a:rPr dirty="0" sz="1200">
                <a:latin typeface="Tahoma"/>
                <a:cs typeface="Tahoma"/>
              </a:rPr>
              <a:t>de: </a:t>
            </a:r>
            <a:r>
              <a:rPr dirty="0" sz="1200" spc="-5">
                <a:latin typeface="Tahoma"/>
                <a:cs typeface="Tahoma"/>
              </a:rPr>
              <a:t>dispensador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jabón </a:t>
            </a:r>
            <a:r>
              <a:rPr dirty="0" sz="1200">
                <a:latin typeface="Tahoma"/>
                <a:cs typeface="Tahoma"/>
              </a:rPr>
              <a:t>y gel </a:t>
            </a:r>
            <a:r>
              <a:rPr dirty="0" sz="1200" spc="-5">
                <a:latin typeface="Tahoma"/>
                <a:cs typeface="Tahoma"/>
              </a:rPr>
              <a:t>antibacterial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sustancia clorada al  </a:t>
            </a:r>
            <a:r>
              <a:rPr dirty="0" sz="1200">
                <a:latin typeface="Tahoma"/>
                <a:cs typeface="Tahoma"/>
              </a:rPr>
              <a:t>0,1% o </a:t>
            </a:r>
            <a:r>
              <a:rPr dirty="0" sz="1200" spc="-5">
                <a:latin typeface="Tahoma"/>
                <a:cs typeface="Tahoma"/>
              </a:rPr>
              <a:t>solución hidroalcohólica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70%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dispensador </a:t>
            </a:r>
            <a:r>
              <a:rPr dirty="0" sz="1200">
                <a:latin typeface="Tahoma"/>
                <a:cs typeface="Tahoma"/>
              </a:rPr>
              <a:t>de papel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secado  </a:t>
            </a:r>
            <a:r>
              <a:rPr dirty="0" sz="1200">
                <a:latin typeface="Tahoma"/>
                <a:cs typeface="Tahoma"/>
              </a:rPr>
              <a:t>de mano o </a:t>
            </a:r>
            <a:r>
              <a:rPr dirty="0" sz="1200" spc="-5">
                <a:latin typeface="Tahoma"/>
                <a:cs typeface="Tahoma"/>
              </a:rPr>
              <a:t>secador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mano.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ts val="144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Chequeo en </a:t>
            </a:r>
            <a:r>
              <a:rPr dirty="0" sz="1200" spc="-5">
                <a:latin typeface="Tahoma"/>
                <a:cs typeface="Tahoma"/>
              </a:rPr>
              <a:t>las áreas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servicios sanitarios (WC) garantizando </a:t>
            </a:r>
            <a:r>
              <a:rPr dirty="0" sz="1200">
                <a:latin typeface="Tahoma"/>
                <a:cs typeface="Tahoma"/>
              </a:rPr>
              <a:t>que los </a:t>
            </a:r>
            <a:r>
              <a:rPr dirty="0" sz="1200" spc="-5">
                <a:latin typeface="Tahoma"/>
                <a:cs typeface="Tahoma"/>
              </a:rPr>
              <a:t>grifos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servicios estén en perfectas condiciones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funcionamiento 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higiene.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6.- ELEVADORES PARA </a:t>
            </a:r>
            <a:r>
              <a:rPr dirty="0" sz="1200" b="1">
                <a:latin typeface="Tahoma"/>
                <a:cs typeface="Tahoma"/>
              </a:rPr>
              <a:t>USO </a:t>
            </a:r>
            <a:r>
              <a:rPr dirty="0" sz="1200" spc="-5" b="1">
                <a:latin typeface="Tahoma"/>
                <a:cs typeface="Tahoma"/>
              </a:rPr>
              <a:t>EXCLUSIVO DEL</a:t>
            </a:r>
            <a:r>
              <a:rPr dirty="0" sz="1200" spc="-3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PERSONAL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tendrá en cuenta,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además: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056640" marR="508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de piso, </a:t>
            </a:r>
            <a:r>
              <a:rPr dirty="0" sz="1200">
                <a:latin typeface="Tahoma"/>
                <a:cs typeface="Tahoma"/>
              </a:rPr>
              <a:t>paredes y </a:t>
            </a:r>
            <a:r>
              <a:rPr dirty="0" sz="1200" spc="-5">
                <a:latin typeface="Tahoma"/>
                <a:cs typeface="Tahoma"/>
              </a:rPr>
              <a:t>botoneras interiores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exteriores, </a:t>
            </a:r>
            <a:r>
              <a:rPr dirty="0" sz="1200">
                <a:latin typeface="Tahoma"/>
                <a:cs typeface="Tahoma"/>
              </a:rPr>
              <a:t>no  menos </a:t>
            </a:r>
            <a:r>
              <a:rPr dirty="0" sz="1200" spc="-5">
                <a:latin typeface="Tahoma"/>
                <a:cs typeface="Tahoma"/>
              </a:rPr>
              <a:t>de dos veces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jornada diaria 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trabajo.</a:t>
            </a:r>
            <a:endParaRPr sz="1200">
              <a:latin typeface="Tahoma"/>
              <a:cs typeface="Tahoma"/>
            </a:endParaRPr>
          </a:p>
          <a:p>
            <a:pPr algn="just" marL="1056640" marR="762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Colocación </a:t>
            </a:r>
            <a:r>
              <a:rPr dirty="0" sz="1200">
                <a:latin typeface="Tahoma"/>
                <a:cs typeface="Tahoma"/>
              </a:rPr>
              <a:t>de: </a:t>
            </a:r>
            <a:r>
              <a:rPr dirty="0" sz="1200" spc="-5">
                <a:latin typeface="Tahoma"/>
                <a:cs typeface="Tahoma"/>
              </a:rPr>
              <a:t>Dispensador </a:t>
            </a:r>
            <a:r>
              <a:rPr dirty="0" sz="1200">
                <a:latin typeface="Tahoma"/>
                <a:cs typeface="Tahoma"/>
              </a:rPr>
              <a:t>gel </a:t>
            </a:r>
            <a:r>
              <a:rPr dirty="0" sz="1200" spc="-5">
                <a:latin typeface="Tahoma"/>
                <a:cs typeface="Tahoma"/>
              </a:rPr>
              <a:t>antibacterial, sustancia clorada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0,1% </a:t>
            </a:r>
            <a:r>
              <a:rPr dirty="0" sz="1200">
                <a:latin typeface="Tahoma"/>
                <a:cs typeface="Tahoma"/>
              </a:rPr>
              <a:t>o  </a:t>
            </a:r>
            <a:r>
              <a:rPr dirty="0" sz="1200" spc="-5">
                <a:latin typeface="Tahoma"/>
                <a:cs typeface="Tahoma"/>
              </a:rPr>
              <a:t>solución hidroalcohólica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70%.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58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941577"/>
            <a:ext cx="5998210" cy="793623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2457450" marR="2453005">
              <a:lnSpc>
                <a:spcPct val="100800"/>
              </a:lnSpc>
              <a:spcBef>
                <a:spcPts val="85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</a:t>
            </a:r>
            <a:r>
              <a:rPr dirty="0" sz="1200" spc="-10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16 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COMPRAS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1.- ENTRADA AL </a:t>
            </a:r>
            <a:r>
              <a:rPr dirty="0" sz="1200" b="1">
                <a:latin typeface="Tahoma"/>
                <a:cs typeface="Tahoma"/>
              </a:rPr>
              <a:t>ÁREA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-3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ALMACENAMIENTO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4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virus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sólo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puede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penetrar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instalaciones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si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entra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ellas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infectada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  si </a:t>
            </a:r>
            <a:r>
              <a:rPr dirty="0" sz="1200" spc="-5">
                <a:latin typeface="Tahoma"/>
                <a:cs typeface="Tahoma"/>
              </a:rPr>
              <a:t>se traen productos </a:t>
            </a:r>
            <a:r>
              <a:rPr dirty="0" sz="1200">
                <a:latin typeface="Tahoma"/>
                <a:cs typeface="Tahoma"/>
              </a:rPr>
              <a:t>o artículos </a:t>
            </a:r>
            <a:r>
              <a:rPr dirty="0" sz="1200" spc="-5">
                <a:latin typeface="Tahoma"/>
                <a:cs typeface="Tahoma"/>
              </a:rPr>
              <a:t>contaminados, por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cual resulta imprescindible cumplir  con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establecido </a:t>
            </a:r>
            <a:r>
              <a:rPr dirty="0" sz="1200">
                <a:latin typeface="Tahoma"/>
                <a:cs typeface="Tahoma"/>
              </a:rPr>
              <a:t>en el </a:t>
            </a:r>
            <a:r>
              <a:rPr dirty="0" sz="1200" spc="-5">
                <a:latin typeface="Tahoma"/>
                <a:cs typeface="Tahoma"/>
              </a:rPr>
              <a:t>sistema HACCP, con énfasis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todas las medidas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desinfección,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medio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trasporte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personal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encargado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entrega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mercancías.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825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Todos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establecimientos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sector turístico revisarán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adecuarán sus procesos  logísticos, teniendo 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2.- DOTACIÓN DE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643255" marR="889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En áreas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andenes </a:t>
            </a:r>
            <a:r>
              <a:rPr dirty="0" sz="1200">
                <a:latin typeface="Tahoma"/>
                <a:cs typeface="Tahoma"/>
              </a:rPr>
              <a:t>ubicar </a:t>
            </a:r>
            <a:r>
              <a:rPr dirty="0" sz="1200" spc="-5">
                <a:latin typeface="Tahoma"/>
                <a:cs typeface="Tahoma"/>
              </a:rPr>
              <a:t>estaciones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higienización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dosificadores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desinfectantes.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Kit </a:t>
            </a:r>
            <a:r>
              <a:rPr dirty="0" sz="1200" spc="-5">
                <a:latin typeface="Tahoma"/>
                <a:cs typeface="Tahoma"/>
              </a:rPr>
              <a:t>de medios 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Alfombras desinfectantes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accesos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exterior.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spcBef>
                <a:spcPts val="1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Cestos con pedal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tapa.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3.- </a:t>
            </a:r>
            <a:r>
              <a:rPr dirty="0" sz="1200">
                <a:latin typeface="Tahoma"/>
                <a:cs typeface="Tahoma"/>
              </a:rPr>
              <a:t>REDISEÑO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OPERACIONAL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lvl="1" marL="589915" indent="-306070">
              <a:lnSpc>
                <a:spcPct val="100000"/>
              </a:lnSpc>
              <a:buAutoNum type="arabicPeriod"/>
              <a:tabLst>
                <a:tab pos="590550" algn="l"/>
              </a:tabLst>
            </a:pPr>
            <a:r>
              <a:rPr dirty="0" sz="1200" spc="-5">
                <a:latin typeface="Tahoma"/>
                <a:cs typeface="Tahoma"/>
              </a:rPr>
              <a:t>ENTRADA</a:t>
            </a:r>
            <a:endParaRPr sz="12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/>
            </a:pPr>
            <a:endParaRPr sz="1250">
              <a:latin typeface="Times New Roman"/>
              <a:cs typeface="Times New Roman"/>
            </a:endParaRPr>
          </a:p>
          <a:p>
            <a:pPr algn="just" lvl="2" marL="643255" marR="5715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Como política general,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conductores </a:t>
            </a:r>
            <a:r>
              <a:rPr dirty="0" sz="1200">
                <a:latin typeface="Tahoma"/>
                <a:cs typeface="Tahoma"/>
              </a:rPr>
              <a:t>y las demás </a:t>
            </a:r>
            <a:r>
              <a:rPr dirty="0" sz="1200" spc="-5">
                <a:latin typeface="Tahoma"/>
                <a:cs typeface="Tahoma"/>
              </a:rPr>
              <a:t>personas que entreguen  mercancías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instalaciones </a:t>
            </a:r>
            <a:r>
              <a:rPr dirty="0" sz="1200">
                <a:latin typeface="Tahoma"/>
                <a:cs typeface="Tahoma"/>
              </a:rPr>
              <a:t>no deben </a:t>
            </a:r>
            <a:r>
              <a:rPr dirty="0" sz="1200" spc="-5">
                <a:latin typeface="Tahoma"/>
                <a:cs typeface="Tahoma"/>
              </a:rPr>
              <a:t>bajar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sus </a:t>
            </a:r>
            <a:r>
              <a:rPr dirty="0" sz="1200" spc="-5">
                <a:latin typeface="Tahoma"/>
                <a:cs typeface="Tahoma"/>
              </a:rPr>
              <a:t>vehículos durante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 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desinfección.</a:t>
            </a:r>
            <a:endParaRPr sz="1200">
              <a:latin typeface="Tahoma"/>
              <a:cs typeface="Tahoma"/>
            </a:endParaRPr>
          </a:p>
          <a:p>
            <a:pPr algn="just" lvl="2" marL="643255" marR="5080" indent="-181610">
              <a:lnSpc>
                <a:spcPts val="1450"/>
              </a:lnSpc>
              <a:spcBef>
                <a:spcPts val="3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Prohibir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acceso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-5">
                <a:latin typeface="Tahoma"/>
                <a:cs typeface="Tahoma"/>
              </a:rPr>
              <a:t>conductores </a:t>
            </a:r>
            <a:r>
              <a:rPr dirty="0" sz="1200">
                <a:latin typeface="Tahoma"/>
                <a:cs typeface="Tahoma"/>
              </a:rPr>
              <a:t>que no usen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 establecidos (guantes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máscaras), debiendo permanecer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bordo </a:t>
            </a:r>
            <a:r>
              <a:rPr dirty="0" sz="1200">
                <a:latin typeface="Tahoma"/>
                <a:cs typeface="Tahoma"/>
              </a:rPr>
              <a:t>de sus  </a:t>
            </a:r>
            <a:r>
              <a:rPr dirty="0" sz="1200" spc="-5">
                <a:latin typeface="Tahoma"/>
                <a:cs typeface="Tahoma"/>
              </a:rPr>
              <a:t>vehículos.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vehículo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puede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acceder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lugar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/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descarga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si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endParaRPr sz="1200">
              <a:latin typeface="Tahoma"/>
              <a:cs typeface="Tahoma"/>
            </a:endParaRPr>
          </a:p>
          <a:p>
            <a:pPr marL="643255" marR="6985">
              <a:lnSpc>
                <a:spcPts val="144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conductor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tiene </a:t>
            </a:r>
            <a:r>
              <a:rPr dirty="0" sz="1200">
                <a:latin typeface="Tahoma"/>
                <a:cs typeface="Tahoma"/>
              </a:rPr>
              <a:t>equipo de </a:t>
            </a:r>
            <a:r>
              <a:rPr dirty="0" sz="1200" spc="-5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personal, </a:t>
            </a:r>
            <a:r>
              <a:rPr dirty="0" sz="1200" spc="-5">
                <a:latin typeface="Tahoma"/>
                <a:cs typeface="Tahoma"/>
              </a:rPr>
              <a:t>se </a:t>
            </a:r>
            <a:r>
              <a:rPr dirty="0" sz="1200">
                <a:latin typeface="Tahoma"/>
                <a:cs typeface="Tahoma"/>
              </a:rPr>
              <a:t>le </a:t>
            </a:r>
            <a:r>
              <a:rPr dirty="0" sz="1200" spc="-5">
                <a:latin typeface="Tahoma"/>
                <a:cs typeface="Tahoma"/>
              </a:rPr>
              <a:t>entregará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kit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protección,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contar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disponibilidad,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contrario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puede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salir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endParaRPr sz="1200">
              <a:latin typeface="Tahoma"/>
              <a:cs typeface="Tahoma"/>
            </a:endParaRPr>
          </a:p>
          <a:p>
            <a:pPr marL="643255">
              <a:lnSpc>
                <a:spcPts val="1405"/>
              </a:lnSpc>
            </a:pPr>
            <a:r>
              <a:rPr dirty="0" sz="1200" spc="-5">
                <a:latin typeface="Tahoma"/>
                <a:cs typeface="Tahoma"/>
              </a:rPr>
              <a:t>vehículo.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3.2.- ENTREGA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RECEPCIÓN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643255" marR="6985" indent="-181610">
              <a:lnSpc>
                <a:spcPct val="1000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Crear un </a:t>
            </a:r>
            <a:r>
              <a:rPr dirty="0" sz="1200" spc="-5">
                <a:latin typeface="Tahoma"/>
                <a:cs typeface="Tahoma"/>
              </a:rPr>
              <a:t>punto </a:t>
            </a:r>
            <a:r>
              <a:rPr dirty="0" sz="1200">
                <a:latin typeface="Tahoma"/>
                <a:cs typeface="Tahoma"/>
              </a:rPr>
              <a:t>en los </a:t>
            </a:r>
            <a:r>
              <a:rPr dirty="0" sz="1200" spc="-5">
                <a:latin typeface="Tahoma"/>
                <a:cs typeface="Tahoma"/>
              </a:rPr>
              <a:t>andenes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calzado por </a:t>
            </a:r>
            <a:r>
              <a:rPr dirty="0" sz="1200">
                <a:latin typeface="Tahoma"/>
                <a:cs typeface="Tahoma"/>
              </a:rPr>
              <a:t>parte de  </a:t>
            </a:r>
            <a:r>
              <a:rPr dirty="0" sz="1200" spc="-5">
                <a:latin typeface="Tahoma"/>
                <a:cs typeface="Tahoma"/>
              </a:rPr>
              <a:t>todo el personal que opera en esta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zona.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Lavar las manos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desinfectar 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desinfectante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base alcohólica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2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clorada  </a:t>
            </a:r>
            <a:r>
              <a:rPr dirty="0" sz="1200">
                <a:latin typeface="Tahoma"/>
                <a:cs typeface="Tahoma"/>
              </a:rPr>
              <a:t>antes de entregar </a:t>
            </a:r>
            <a:r>
              <a:rPr dirty="0" sz="1200" spc="-5">
                <a:latin typeface="Tahoma"/>
                <a:cs typeface="Tahoma"/>
              </a:rPr>
              <a:t>las facturas, conduces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otros </a:t>
            </a:r>
            <a:r>
              <a:rPr dirty="0" sz="1200">
                <a:latin typeface="Tahoma"/>
                <a:cs typeface="Tahoma"/>
              </a:rPr>
              <a:t>al personal de </a:t>
            </a:r>
            <a:r>
              <a:rPr dirty="0" sz="1200" spc="-1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entidad/instalación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receptora.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59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4980" y="549655"/>
            <a:ext cx="6412230" cy="8510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06340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 marR="5085715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  <a:p>
            <a:pPr marL="1056640" indent="-181610">
              <a:lnSpc>
                <a:spcPct val="100000"/>
              </a:lnSpc>
              <a:spcBef>
                <a:spcPts val="5"/>
              </a:spcBef>
              <a:buAutoNum type="alphaLcPeriod" startAt="3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Crear 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 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permita 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distanciamiento 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establecido 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endParaRPr sz="1200">
              <a:latin typeface="Tahoma"/>
              <a:cs typeface="Tahoma"/>
            </a:endParaRPr>
          </a:p>
          <a:p>
            <a:pPr marL="1056640" marR="698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operaciones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descarga,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así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entrega/recepción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documentos  </a:t>
            </a:r>
            <a:r>
              <a:rPr dirty="0" sz="1200">
                <a:latin typeface="Tahoma"/>
                <a:cs typeface="Tahoma"/>
              </a:rPr>
              <a:t>sin </a:t>
            </a:r>
            <a:r>
              <a:rPr dirty="0" sz="1200" spc="-5">
                <a:latin typeface="Tahoma"/>
                <a:cs typeface="Tahoma"/>
              </a:rPr>
              <a:t>contacto directo </a:t>
            </a:r>
            <a:r>
              <a:rPr dirty="0" sz="1200">
                <a:latin typeface="Tahoma"/>
                <a:cs typeface="Tahoma"/>
              </a:rPr>
              <a:t>entre </a:t>
            </a:r>
            <a:r>
              <a:rPr dirty="0" sz="1200" spc="-5">
                <a:latin typeface="Tahoma"/>
                <a:cs typeface="Tahoma"/>
              </a:rPr>
              <a:t>operadores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conductores.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ts val="1450"/>
              </a:lnSpc>
              <a:spcBef>
                <a:spcPts val="40"/>
              </a:spcBef>
              <a:buAutoNum type="alphaLcPeriod" startAt="4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Potenciar </a:t>
            </a:r>
            <a:r>
              <a:rPr dirty="0" sz="1200">
                <a:latin typeface="Tahoma"/>
                <a:cs typeface="Tahoma"/>
              </a:rPr>
              <a:t>el uso de </a:t>
            </a:r>
            <a:r>
              <a:rPr dirty="0" sz="1200" spc="-5">
                <a:latin typeface="Tahoma"/>
                <a:cs typeface="Tahoma"/>
              </a:rPr>
              <a:t>envases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embalajes desechables,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evitar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artículos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devolver.</a:t>
            </a:r>
            <a:endParaRPr sz="1200">
              <a:latin typeface="Tahoma"/>
              <a:cs typeface="Tahoma"/>
            </a:endParaRPr>
          </a:p>
          <a:p>
            <a:pPr algn="just" marL="1056640" marR="8890" indent="-181610">
              <a:lnSpc>
                <a:spcPts val="1450"/>
              </a:lnSpc>
              <a:buAutoNum type="alphaLcPeriod" startAt="4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En caso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utilizar contenedores reutilizables, </a:t>
            </a:r>
            <a:r>
              <a:rPr dirty="0" sz="1200">
                <a:latin typeface="Tahoma"/>
                <a:cs typeface="Tahoma"/>
              </a:rPr>
              <a:t>deben seguirse los </a:t>
            </a:r>
            <a:r>
              <a:rPr dirty="0" sz="1200" spc="-5">
                <a:latin typeface="Tahoma"/>
                <a:cs typeface="Tahoma"/>
              </a:rPr>
              <a:t>protocolos </a:t>
            </a:r>
            <a:r>
              <a:rPr dirty="0" sz="1200">
                <a:latin typeface="Tahoma"/>
                <a:cs typeface="Tahoma"/>
              </a:rPr>
              <a:t>de  higiene y </a:t>
            </a:r>
            <a:r>
              <a:rPr dirty="0" sz="1200" spc="-5">
                <a:latin typeface="Tahoma"/>
                <a:cs typeface="Tahoma"/>
              </a:rPr>
              <a:t>saneamiento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adecuados.</a:t>
            </a:r>
            <a:endParaRPr sz="1200">
              <a:latin typeface="Tahoma"/>
              <a:cs typeface="Tahoma"/>
            </a:endParaRPr>
          </a:p>
          <a:p>
            <a:pPr algn="just" marL="1056640" indent="-181610">
              <a:lnSpc>
                <a:spcPts val="1390"/>
              </a:lnSpc>
              <a:buAutoNum type="alphaLcPeriod" startAt="4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conductores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deben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cuidar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escrupulosamente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higiene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personal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usar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ropa</a:t>
            </a:r>
            <a:endParaRPr sz="1200">
              <a:latin typeface="Tahoma"/>
              <a:cs typeface="Tahoma"/>
            </a:endParaRPr>
          </a:p>
          <a:p>
            <a:pPr marL="1056640" marR="762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protectora </a:t>
            </a:r>
            <a:r>
              <a:rPr dirty="0" sz="1200">
                <a:latin typeface="Tahoma"/>
                <a:cs typeface="Tahoma"/>
              </a:rPr>
              <a:t>limpia. </a:t>
            </a:r>
            <a:r>
              <a:rPr dirty="0" sz="1200" spc="-5">
                <a:latin typeface="Tahoma"/>
                <a:cs typeface="Tahoma"/>
              </a:rPr>
              <a:t>También </a:t>
            </a:r>
            <a:r>
              <a:rPr dirty="0" sz="1200">
                <a:latin typeface="Tahoma"/>
                <a:cs typeface="Tahoma"/>
              </a:rPr>
              <a:t>deben </a:t>
            </a:r>
            <a:r>
              <a:rPr dirty="0" sz="1200" spc="-5">
                <a:latin typeface="Tahoma"/>
                <a:cs typeface="Tahoma"/>
              </a:rPr>
              <a:t>tener en cuenta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todos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contenedores  utilizados para el transporte se deben </a:t>
            </a:r>
            <a:r>
              <a:rPr dirty="0" sz="1200">
                <a:latin typeface="Tahoma"/>
                <a:cs typeface="Tahoma"/>
              </a:rPr>
              <a:t>limpiar y </a:t>
            </a:r>
            <a:r>
              <a:rPr dirty="0" sz="1200" spc="-5">
                <a:latin typeface="Tahoma"/>
                <a:cs typeface="Tahoma"/>
              </a:rPr>
              <a:t>desinfectar con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frecuencia.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ts val="1450"/>
              </a:lnSpc>
              <a:spcBef>
                <a:spcPts val="35"/>
              </a:spcBef>
              <a:buAutoNum type="alphaLcPeriod" startAt="7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Proteger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contaminación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separarlos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otras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mercancías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  </a:t>
            </a:r>
            <a:r>
              <a:rPr dirty="0" sz="1200">
                <a:latin typeface="Tahoma"/>
                <a:cs typeface="Tahoma"/>
              </a:rPr>
              <a:t>puedan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provocarla.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3.3.-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ALMACENAMIENTO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056640" marR="5080" indent="-181610">
              <a:lnSpc>
                <a:spcPct val="10040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Ampliar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frecuencia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limpieza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profunda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superficies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anaqueles,  estantes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manipulación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cargas </a:t>
            </a:r>
            <a:r>
              <a:rPr dirty="0" sz="1200">
                <a:latin typeface="Tahoma"/>
                <a:cs typeface="Tahoma"/>
              </a:rPr>
              <a:t>a una </a:t>
            </a:r>
            <a:r>
              <a:rPr dirty="0" sz="1200" spc="-5">
                <a:latin typeface="Tahoma"/>
                <a:cs typeface="Tahoma"/>
              </a:rPr>
              <a:t>vez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semana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  repaso diario </a:t>
            </a:r>
            <a:r>
              <a:rPr dirty="0" sz="1200">
                <a:latin typeface="Tahoma"/>
                <a:cs typeface="Tahoma"/>
              </a:rPr>
              <a:t>al </a:t>
            </a:r>
            <a:r>
              <a:rPr dirty="0" sz="1200" spc="-5">
                <a:latin typeface="Tahoma"/>
                <a:cs typeface="Tahoma"/>
              </a:rPr>
              <a:t>cierre </a:t>
            </a:r>
            <a:r>
              <a:rPr dirty="0" sz="1200">
                <a:latin typeface="Tahoma"/>
                <a:cs typeface="Tahoma"/>
              </a:rPr>
              <a:t>de las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operaciones.</a:t>
            </a:r>
            <a:endParaRPr sz="1200">
              <a:latin typeface="Tahoma"/>
              <a:cs typeface="Tahoma"/>
            </a:endParaRPr>
          </a:p>
          <a:p>
            <a:pPr algn="just" marL="1056640" marR="8255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diaria </a:t>
            </a:r>
            <a:r>
              <a:rPr dirty="0" sz="1200">
                <a:latin typeface="Tahoma"/>
                <a:cs typeface="Tahoma"/>
              </a:rPr>
              <a:t>de la </a:t>
            </a:r>
            <a:r>
              <a:rPr dirty="0" sz="1200" spc="-5">
                <a:latin typeface="Tahoma"/>
                <a:cs typeface="Tahoma"/>
              </a:rPr>
              <a:t>empuñadura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equipos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pasajes.</a:t>
            </a:r>
            <a:endParaRPr sz="1200">
              <a:latin typeface="Tahoma"/>
              <a:cs typeface="Tahoma"/>
            </a:endParaRPr>
          </a:p>
          <a:p>
            <a:pPr algn="just" marL="1056640" marR="762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</a:t>
            </a:r>
            <a:r>
              <a:rPr dirty="0" sz="1200" spc="-5">
                <a:latin typeface="Tahoma"/>
                <a:cs typeface="Tahoma"/>
              </a:rPr>
              <a:t>diaria con sustancias desinfectantes </a:t>
            </a:r>
            <a:r>
              <a:rPr dirty="0" sz="1200">
                <a:latin typeface="Tahoma"/>
                <a:cs typeface="Tahoma"/>
              </a:rPr>
              <a:t>de los pisos del </a:t>
            </a:r>
            <a:r>
              <a:rPr dirty="0" sz="1200" spc="-5">
                <a:latin typeface="Tahoma"/>
                <a:cs typeface="Tahoma"/>
              </a:rPr>
              <a:t>área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almacenaje.</a:t>
            </a:r>
            <a:endParaRPr sz="1200">
              <a:latin typeface="Tahoma"/>
              <a:cs typeface="Tahoma"/>
            </a:endParaRPr>
          </a:p>
          <a:p>
            <a:pPr algn="just" marL="1056640" marR="8255" indent="-181610">
              <a:lnSpc>
                <a:spcPts val="1450"/>
              </a:lnSpc>
              <a:buAutoNum type="alphaLcPeriod"/>
              <a:tabLst>
                <a:tab pos="1057275" algn="l"/>
              </a:tabLst>
            </a:pPr>
            <a:r>
              <a:rPr dirty="0" sz="1200" spc="-5">
                <a:latin typeface="Tahoma"/>
                <a:cs typeface="Tahoma"/>
              </a:rPr>
              <a:t>Lavado profundo </a:t>
            </a:r>
            <a:r>
              <a:rPr dirty="0" sz="1200">
                <a:latin typeface="Tahoma"/>
                <a:cs typeface="Tahoma"/>
              </a:rPr>
              <a:t>de las manos </a:t>
            </a:r>
            <a:r>
              <a:rPr dirty="0" sz="1200" spc="-5">
                <a:latin typeface="Tahoma"/>
                <a:cs typeface="Tahoma"/>
              </a:rPr>
              <a:t>al concluir cada operación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recepción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despacho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mercancías.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4.- DESINFECCIÓN DE LOS VEHÍCULOS DE</a:t>
            </a:r>
            <a:r>
              <a:rPr dirty="0" sz="1200" spc="2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CARGA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425450" marR="8255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grupos empresariales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empresas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realizan transporte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carga, ajustarán sus  manuales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procedimientos teniendo en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056640" marR="8890" indent="-181610">
              <a:lnSpc>
                <a:spcPct val="1008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Limpiar </a:t>
            </a:r>
            <a:r>
              <a:rPr dirty="0" sz="1200" spc="-5">
                <a:latin typeface="Tahoma"/>
                <a:cs typeface="Tahoma"/>
              </a:rPr>
              <a:t>diariamente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tirador </a:t>
            </a:r>
            <a:r>
              <a:rPr dirty="0" sz="1200">
                <a:latin typeface="Tahoma"/>
                <a:cs typeface="Tahoma"/>
              </a:rPr>
              <a:t>de la puerta, el </a:t>
            </a:r>
            <a:r>
              <a:rPr dirty="0" sz="1200" spc="-5">
                <a:latin typeface="Tahoma"/>
                <a:cs typeface="Tahoma"/>
              </a:rPr>
              <a:t>volante </a:t>
            </a:r>
            <a:r>
              <a:rPr dirty="0" sz="1200">
                <a:latin typeface="Tahoma"/>
                <a:cs typeface="Tahoma"/>
              </a:rPr>
              <a:t>y la palanca de </a:t>
            </a:r>
            <a:r>
              <a:rPr dirty="0" sz="1200" spc="-5">
                <a:latin typeface="Tahoma"/>
                <a:cs typeface="Tahoma"/>
              </a:rPr>
              <a:t>cambios,  elementos con </a:t>
            </a:r>
            <a:r>
              <a:rPr dirty="0" sz="1200">
                <a:latin typeface="Tahoma"/>
                <a:cs typeface="Tahoma"/>
              </a:rPr>
              <a:t>los que se </a:t>
            </a:r>
            <a:r>
              <a:rPr dirty="0" sz="1200" spc="-5">
                <a:latin typeface="Tahoma"/>
                <a:cs typeface="Tahoma"/>
              </a:rPr>
              <a:t>tienen </a:t>
            </a:r>
            <a:r>
              <a:rPr dirty="0" sz="1200">
                <a:latin typeface="Tahoma"/>
                <a:cs typeface="Tahoma"/>
              </a:rPr>
              <a:t>más </a:t>
            </a:r>
            <a:r>
              <a:rPr dirty="0" sz="1200" spc="-5">
                <a:latin typeface="Tahoma"/>
                <a:cs typeface="Tahoma"/>
              </a:rPr>
              <a:t>contacto, tanto </a:t>
            </a:r>
            <a:r>
              <a:rPr dirty="0" sz="1200">
                <a:latin typeface="Tahoma"/>
                <a:cs typeface="Tahoma"/>
              </a:rPr>
              <a:t>al entrar en él </a:t>
            </a:r>
            <a:r>
              <a:rPr dirty="0" sz="1200" spc="-5">
                <a:latin typeface="Tahoma"/>
                <a:cs typeface="Tahoma"/>
              </a:rPr>
              <a:t>como  </a:t>
            </a:r>
            <a:r>
              <a:rPr dirty="0" sz="1200">
                <a:latin typeface="Tahoma"/>
                <a:cs typeface="Tahoma"/>
              </a:rPr>
              <a:t>mientras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conduce.</a:t>
            </a:r>
            <a:endParaRPr sz="1200">
              <a:latin typeface="Tahoma"/>
              <a:cs typeface="Tahoma"/>
            </a:endParaRPr>
          </a:p>
          <a:p>
            <a:pPr algn="just" marL="1056640" marR="7620" indent="-181610">
              <a:lnSpc>
                <a:spcPct val="10060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Aplicar </a:t>
            </a:r>
            <a:r>
              <a:rPr dirty="0" sz="1200" spc="-5">
                <a:latin typeface="Tahoma"/>
                <a:cs typeface="Tahoma"/>
              </a:rPr>
              <a:t>diariamente </a:t>
            </a:r>
            <a:r>
              <a:rPr dirty="0" sz="1200">
                <a:latin typeface="Tahoma"/>
                <a:cs typeface="Tahoma"/>
              </a:rPr>
              <a:t>líquido </a:t>
            </a:r>
            <a:r>
              <a:rPr dirty="0" sz="1200" spc="-5">
                <a:latin typeface="Tahoma"/>
                <a:cs typeface="Tahoma"/>
              </a:rPr>
              <a:t>desinfectante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pasarlo cuidadosamente por las  superficies ayudándose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bayeta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papel desechable, </a:t>
            </a:r>
            <a:r>
              <a:rPr dirty="0" sz="1200">
                <a:latin typeface="Tahoma"/>
                <a:cs typeface="Tahoma"/>
              </a:rPr>
              <a:t>(si se usa </a:t>
            </a:r>
            <a:r>
              <a:rPr dirty="0" sz="1200" spc="-5">
                <a:latin typeface="Tahoma"/>
                <a:cs typeface="Tahoma"/>
              </a:rPr>
              <a:t>papel </a:t>
            </a:r>
            <a:r>
              <a:rPr dirty="0" sz="1200" spc="-10">
                <a:latin typeface="Tahoma"/>
                <a:cs typeface="Tahoma"/>
              </a:rPr>
              <a:t>hay 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tirarlo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basura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vez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concluya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y,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bayeta,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desecharlo 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lavarlo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más de </a:t>
            </a:r>
            <a:r>
              <a:rPr dirty="0" sz="1200" spc="-10">
                <a:latin typeface="Tahoma"/>
                <a:cs typeface="Tahoma"/>
              </a:rPr>
              <a:t>60 </a:t>
            </a:r>
            <a:r>
              <a:rPr dirty="0" sz="1200" spc="-5">
                <a:latin typeface="Tahoma"/>
                <a:cs typeface="Tahoma"/>
              </a:rPr>
              <a:t>grados después de </a:t>
            </a:r>
            <a:r>
              <a:rPr dirty="0" sz="1200" spc="-10">
                <a:latin typeface="Tahoma"/>
                <a:cs typeface="Tahoma"/>
              </a:rPr>
              <a:t>cada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uso.</a:t>
            </a:r>
            <a:endParaRPr sz="1200">
              <a:latin typeface="Tahoma"/>
              <a:cs typeface="Tahoma"/>
            </a:endParaRPr>
          </a:p>
          <a:p>
            <a:pPr algn="just" marL="1056640" marR="508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Limpiar </a:t>
            </a:r>
            <a:r>
              <a:rPr dirty="0" sz="1200" spc="-5">
                <a:latin typeface="Tahoma"/>
                <a:cs typeface="Tahoma"/>
              </a:rPr>
              <a:t>diariamente las alfombrillas, por </a:t>
            </a:r>
            <a:r>
              <a:rPr dirty="0" sz="1200">
                <a:latin typeface="Tahoma"/>
                <a:cs typeface="Tahoma"/>
              </a:rPr>
              <a:t>la suciedad que </a:t>
            </a:r>
            <a:r>
              <a:rPr dirty="0" sz="1200" spc="-5">
                <a:latin typeface="Tahoma"/>
                <a:cs typeface="Tahoma"/>
              </a:rPr>
              <a:t>acumulan debido </a:t>
            </a:r>
            <a:r>
              <a:rPr dirty="0" sz="1200">
                <a:latin typeface="Tahoma"/>
                <a:cs typeface="Tahoma"/>
              </a:rPr>
              <a:t>al  </a:t>
            </a:r>
            <a:r>
              <a:rPr dirty="0" sz="1200" spc="-5">
                <a:latin typeface="Tahoma"/>
                <a:cs typeface="Tahoma"/>
              </a:rPr>
              <a:t>contacto </a:t>
            </a:r>
            <a:r>
              <a:rPr dirty="0" sz="1200">
                <a:latin typeface="Tahoma"/>
                <a:cs typeface="Tahoma"/>
              </a:rPr>
              <a:t>directo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zapatos. </a:t>
            </a:r>
            <a:r>
              <a:rPr dirty="0" sz="1200">
                <a:latin typeface="Tahoma"/>
                <a:cs typeface="Tahoma"/>
              </a:rPr>
              <a:t>Si son de </a:t>
            </a:r>
            <a:r>
              <a:rPr dirty="0" sz="1200" spc="-5">
                <a:latin typeface="Tahoma"/>
                <a:cs typeface="Tahoma"/>
              </a:rPr>
              <a:t>goma </a:t>
            </a:r>
            <a:r>
              <a:rPr dirty="0" sz="120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recomienda utilizar agua  caliente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presión para después dejarlas </a:t>
            </a:r>
            <a:r>
              <a:rPr dirty="0" sz="1200" spc="-10">
                <a:latin typeface="Tahoma"/>
                <a:cs typeface="Tahoma"/>
              </a:rPr>
              <a:t>secar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ts val="1390"/>
              </a:lnSpc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diaria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pizarra, controles, botonera,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otros.</a:t>
            </a:r>
            <a:endParaRPr sz="1200">
              <a:latin typeface="Tahoma"/>
              <a:cs typeface="Tahoma"/>
            </a:endParaRPr>
          </a:p>
          <a:p>
            <a:pPr marL="1056640" indent="-181610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</a:t>
            </a:r>
            <a:r>
              <a:rPr dirty="0" sz="1200" spc="-5">
                <a:latin typeface="Tahoma"/>
                <a:cs typeface="Tahoma"/>
              </a:rPr>
              <a:t>semanal profunda de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rejillas 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ventilación.</a:t>
            </a:r>
            <a:endParaRPr sz="1200">
              <a:latin typeface="Tahoma"/>
              <a:cs typeface="Tahoma"/>
            </a:endParaRPr>
          </a:p>
          <a:p>
            <a:pPr algn="just" marL="1056640" marR="8255" indent="-181610">
              <a:lnSpc>
                <a:spcPct val="100400"/>
              </a:lnSpc>
              <a:spcBef>
                <a:spcPts val="5"/>
              </a:spcBef>
              <a:buAutoNum type="alphaLcPeriod"/>
              <a:tabLst>
                <a:tab pos="1057275" algn="l"/>
              </a:tabLst>
            </a:pPr>
            <a:r>
              <a:rPr dirty="0" sz="1200">
                <a:latin typeface="Tahoma"/>
                <a:cs typeface="Tahoma"/>
              </a:rPr>
              <a:t>Limpieza y </a:t>
            </a:r>
            <a:r>
              <a:rPr dirty="0" sz="1200" spc="-5">
                <a:latin typeface="Tahoma"/>
                <a:cs typeface="Tahoma"/>
              </a:rPr>
              <a:t>desinfección diaria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ventanillas, usando detergentes  desinfectantes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finalmente repasar 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trapo </a:t>
            </a:r>
            <a:r>
              <a:rPr dirty="0" sz="1200">
                <a:latin typeface="Tahoma"/>
                <a:cs typeface="Tahoma"/>
              </a:rPr>
              <a:t>humedecido </a:t>
            </a:r>
            <a:r>
              <a:rPr dirty="0" sz="1200" spc="-5">
                <a:latin typeface="Tahoma"/>
                <a:cs typeface="Tahoma"/>
              </a:rPr>
              <a:t>con  limpiacristales.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60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80" y="549655"/>
            <a:ext cx="1318260" cy="23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ts val="690"/>
              </a:lnSpc>
              <a:spcBef>
                <a:spcPts val="100"/>
              </a:spcBef>
            </a:pPr>
            <a:r>
              <a:rPr dirty="0" sz="600" spc="-5" i="1">
                <a:latin typeface="Georgia"/>
                <a:cs typeface="Georgia"/>
              </a:rPr>
              <a:t>REPUBLICA DE</a:t>
            </a:r>
            <a:r>
              <a:rPr dirty="0" sz="600" spc="-40" i="1">
                <a:latin typeface="Georgia"/>
                <a:cs typeface="Georgia"/>
              </a:rPr>
              <a:t> </a:t>
            </a:r>
            <a:r>
              <a:rPr dirty="0" sz="600" spc="-5" i="1">
                <a:latin typeface="Georgia"/>
                <a:cs typeface="Georgia"/>
              </a:rPr>
              <a:t>CUBA</a:t>
            </a:r>
            <a:endParaRPr sz="600">
              <a:latin typeface="Georgia"/>
              <a:cs typeface="Georgia"/>
            </a:endParaRPr>
          </a:p>
          <a:p>
            <a:pPr algn="ctr">
              <a:lnSpc>
                <a:spcPts val="930"/>
              </a:lnSpc>
            </a:pPr>
            <a:r>
              <a:rPr dirty="0" sz="800" spc="-5" i="1">
                <a:latin typeface="Georgia"/>
                <a:cs typeface="Georgia"/>
              </a:rPr>
              <a:t>MINISTERIO </a:t>
            </a:r>
            <a:r>
              <a:rPr dirty="0" sz="800" i="1">
                <a:latin typeface="Georgia"/>
                <a:cs typeface="Georgia"/>
              </a:rPr>
              <a:t>DE</a:t>
            </a:r>
            <a:r>
              <a:rPr dirty="0" sz="800" spc="-40" i="1">
                <a:latin typeface="Georgia"/>
                <a:cs typeface="Georgia"/>
              </a:rPr>
              <a:t> </a:t>
            </a:r>
            <a:r>
              <a:rPr dirty="0" sz="800" spc="-5" i="1">
                <a:latin typeface="Georgia"/>
                <a:cs typeface="Georgia"/>
              </a:rPr>
              <a:t>TURISMO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240" y="9328454"/>
            <a:ext cx="505967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235" y="9328454"/>
            <a:ext cx="760095" cy="226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88288" y="756919"/>
            <a:ext cx="5998845" cy="793623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363980" marR="1360805" indent="1092835">
              <a:lnSpc>
                <a:spcPct val="101000"/>
              </a:lnSpc>
              <a:spcBef>
                <a:spcPts val="85"/>
              </a:spcBef>
            </a:pPr>
            <a:r>
              <a:rPr dirty="0" sz="1200" spc="-5" b="1">
                <a:latin typeface="Tahoma"/>
                <a:cs typeface="Tahoma"/>
              </a:rPr>
              <a:t>ANEXO </a:t>
            </a:r>
            <a:r>
              <a:rPr dirty="0" sz="1200" b="1">
                <a:latin typeface="Tahoma"/>
                <a:cs typeface="Tahoma"/>
              </a:rPr>
              <a:t>No. 17 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MANTENIMIENTO </a:t>
            </a:r>
            <a:r>
              <a:rPr dirty="0" sz="1200" b="1">
                <a:latin typeface="Tahoma"/>
                <a:cs typeface="Tahoma"/>
              </a:rPr>
              <a:t>Y </a:t>
            </a:r>
            <a:r>
              <a:rPr dirty="0" sz="1200" spc="-5" b="1">
                <a:latin typeface="Tahoma"/>
                <a:cs typeface="Tahoma"/>
              </a:rPr>
              <a:t>SERVICIOS</a:t>
            </a:r>
            <a:r>
              <a:rPr dirty="0" sz="1200" spc="-2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TÉCNICOS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grupos empresariales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empresas prestadoras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servicios turísticos, priorizarán </a:t>
            </a:r>
            <a:r>
              <a:rPr dirty="0" sz="1200">
                <a:latin typeface="Tahoma"/>
                <a:cs typeface="Tahoma"/>
              </a:rPr>
              <a:t>las  </a:t>
            </a:r>
            <a:r>
              <a:rPr dirty="0" sz="1200" spc="-5">
                <a:latin typeface="Tahoma"/>
                <a:cs typeface="Tahoma"/>
              </a:rPr>
              <a:t>tareas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mantenimiento </a:t>
            </a:r>
            <a:r>
              <a:rPr dirty="0" sz="1200">
                <a:latin typeface="Tahoma"/>
                <a:cs typeface="Tahoma"/>
              </a:rPr>
              <a:t>y los </a:t>
            </a:r>
            <a:r>
              <a:rPr dirty="0" sz="1200" spc="-5">
                <a:latin typeface="Tahoma"/>
                <a:cs typeface="Tahoma"/>
              </a:rPr>
              <a:t>servicios técnicos como </a:t>
            </a:r>
            <a:r>
              <a:rPr dirty="0" sz="1200">
                <a:latin typeface="Tahoma"/>
                <a:cs typeface="Tahoma"/>
              </a:rPr>
              <a:t>garantía para </a:t>
            </a:r>
            <a:r>
              <a:rPr dirty="0" sz="1200" spc="-5">
                <a:latin typeface="Tahoma"/>
                <a:cs typeface="Tahoma"/>
              </a:rPr>
              <a:t>ofrecer servicios  </a:t>
            </a:r>
            <a:r>
              <a:rPr dirty="0" sz="1200">
                <a:latin typeface="Tahoma"/>
                <a:cs typeface="Tahoma"/>
              </a:rPr>
              <a:t>higiénicos e inocuos y </a:t>
            </a:r>
            <a:r>
              <a:rPr dirty="0" sz="1200" spc="-5">
                <a:latin typeface="Tahoma"/>
                <a:cs typeface="Tahoma"/>
              </a:rPr>
              <a:t>crearán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registros </a:t>
            </a:r>
            <a:r>
              <a:rPr dirty="0" sz="1200">
                <a:latin typeface="Tahoma"/>
                <a:cs typeface="Tahoma"/>
              </a:rPr>
              <a:t>que permitan </a:t>
            </a:r>
            <a:r>
              <a:rPr dirty="0" sz="1200" spc="-5">
                <a:latin typeface="Tahoma"/>
                <a:cs typeface="Tahoma"/>
              </a:rPr>
              <a:t>comprobar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trazabilidad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todas </a:t>
            </a:r>
            <a:r>
              <a:rPr dirty="0" sz="1200">
                <a:latin typeface="Tahoma"/>
                <a:cs typeface="Tahoma"/>
              </a:rPr>
              <a:t>las acciones </a:t>
            </a:r>
            <a:r>
              <a:rPr dirty="0" sz="1200" spc="-5">
                <a:latin typeface="Tahoma"/>
                <a:cs typeface="Tahoma"/>
              </a:rPr>
              <a:t>que se implementen, para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cual </a:t>
            </a:r>
            <a:r>
              <a:rPr dirty="0" sz="1200">
                <a:latin typeface="Tahoma"/>
                <a:cs typeface="Tahoma"/>
              </a:rPr>
              <a:t>aplican </a:t>
            </a:r>
            <a:r>
              <a:rPr dirty="0" sz="1200" spc="-5">
                <a:latin typeface="Tahoma"/>
                <a:cs typeface="Tahoma"/>
              </a:rPr>
              <a:t>las siguientes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medidas.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643255" marR="6350" indent="-181610">
              <a:lnSpc>
                <a:spcPct val="1004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Uso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uniforme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durante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jornada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trabajo,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garantizando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máxima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higiene  </a:t>
            </a:r>
            <a:r>
              <a:rPr dirty="0" sz="1200">
                <a:latin typeface="Tahoma"/>
                <a:cs typeface="Tahoma"/>
              </a:rPr>
              <a:t>personal y el uso de los </a:t>
            </a:r>
            <a:r>
              <a:rPr dirty="0" sz="1200" spc="-5">
                <a:latin typeface="Tahoma"/>
                <a:cs typeface="Tahoma"/>
              </a:rPr>
              <a:t>medios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definidos, </a:t>
            </a:r>
            <a:r>
              <a:rPr dirty="0" sz="1200">
                <a:latin typeface="Tahoma"/>
                <a:cs typeface="Tahoma"/>
              </a:rPr>
              <a:t>según el </a:t>
            </a:r>
            <a:r>
              <a:rPr dirty="0" sz="1200" spc="-5">
                <a:latin typeface="Tahoma"/>
                <a:cs typeface="Tahoma"/>
              </a:rPr>
              <a:t>análisis </a:t>
            </a:r>
            <a:r>
              <a:rPr dirty="0" sz="1200" spc="-1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riesgo asociado </a:t>
            </a:r>
            <a:r>
              <a:rPr dirty="0" sz="1200">
                <a:latin typeface="Tahoma"/>
                <a:cs typeface="Tahoma"/>
              </a:rPr>
              <a:t>a cada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actividad.</a:t>
            </a:r>
            <a:endParaRPr sz="1200">
              <a:latin typeface="Tahoma"/>
              <a:cs typeface="Tahoma"/>
            </a:endParaRPr>
          </a:p>
          <a:p>
            <a:pPr algn="just" marL="643255" marR="635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Rediseño y </a:t>
            </a:r>
            <a:r>
              <a:rPr dirty="0" sz="1200" spc="-5">
                <a:latin typeface="Tahoma"/>
                <a:cs typeface="Tahoma"/>
              </a:rPr>
              <a:t>ajuste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Plan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Mantenimiento, adaptado </a:t>
            </a:r>
            <a:r>
              <a:rPr dirty="0" sz="1200">
                <a:latin typeface="Tahoma"/>
                <a:cs typeface="Tahoma"/>
              </a:rPr>
              <a:t>a las </a:t>
            </a:r>
            <a:r>
              <a:rPr dirty="0" sz="1200" spc="-5">
                <a:latin typeface="Tahoma"/>
                <a:cs typeface="Tahoma"/>
              </a:rPr>
              <a:t>nuevas exigencias  post</a:t>
            </a:r>
            <a:r>
              <a:rPr dirty="0" sz="1200" spc="-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COVID-19.</a:t>
            </a:r>
            <a:endParaRPr sz="1200">
              <a:latin typeface="Tahoma"/>
              <a:cs typeface="Tahoma"/>
            </a:endParaRPr>
          </a:p>
          <a:p>
            <a:pPr algn="just" marL="643255" marR="8255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Mantener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climatización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áreas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locales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temperatura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ambiente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entre  23 – </a:t>
            </a:r>
            <a:r>
              <a:rPr dirty="0" sz="1200" spc="-5">
                <a:latin typeface="Tahoma"/>
                <a:cs typeface="Tahoma"/>
              </a:rPr>
              <a:t>26ºC, asegurando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renovación del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aire.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ts val="14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Airear los </a:t>
            </a:r>
            <a:r>
              <a:rPr dirty="0" sz="1200" spc="-5">
                <a:latin typeface="Tahoma"/>
                <a:cs typeface="Tahoma"/>
              </a:rPr>
              <a:t>locales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menos de </a:t>
            </a:r>
            <a:r>
              <a:rPr dirty="0" sz="1200">
                <a:latin typeface="Tahoma"/>
                <a:cs typeface="Tahoma"/>
              </a:rPr>
              <a:t>5 min </a:t>
            </a:r>
            <a:r>
              <a:rPr dirty="0" sz="1200" spc="-5">
                <a:latin typeface="Tahoma"/>
                <a:cs typeface="Tahoma"/>
              </a:rPr>
              <a:t>cada dos horas.</a:t>
            </a:r>
            <a:endParaRPr sz="1200">
              <a:latin typeface="Tahoma"/>
              <a:cs typeface="Tahoma"/>
            </a:endParaRPr>
          </a:p>
          <a:p>
            <a:pPr algn="just" marL="643255" marR="7620" indent="-181610">
              <a:lnSpc>
                <a:spcPct val="100400"/>
              </a:lnSpc>
              <a:spcBef>
                <a:spcPts val="10"/>
              </a:spcBef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Aumentar la </a:t>
            </a:r>
            <a:r>
              <a:rPr dirty="0" sz="1200" spc="-5">
                <a:latin typeface="Tahoma"/>
                <a:cs typeface="Tahoma"/>
              </a:rPr>
              <a:t>frecuencia </a:t>
            </a:r>
            <a:r>
              <a:rPr dirty="0" sz="1200">
                <a:latin typeface="Tahoma"/>
                <a:cs typeface="Tahoma"/>
              </a:rPr>
              <a:t>del mantenimiento a los </a:t>
            </a:r>
            <a:r>
              <a:rPr dirty="0" sz="1200" spc="-5">
                <a:latin typeface="Tahoma"/>
                <a:cs typeface="Tahoma"/>
              </a:rPr>
              <a:t>componentes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sistemas </a:t>
            </a:r>
            <a:r>
              <a:rPr dirty="0" sz="1200">
                <a:latin typeface="Tahoma"/>
                <a:cs typeface="Tahoma"/>
              </a:rPr>
              <a:t>de  </a:t>
            </a:r>
            <a:r>
              <a:rPr dirty="0" sz="1200" spc="-5">
                <a:latin typeface="Tahoma"/>
                <a:cs typeface="Tahoma"/>
              </a:rPr>
              <a:t>clima. Como </a:t>
            </a:r>
            <a:r>
              <a:rPr dirty="0" sz="1200">
                <a:latin typeface="Tahoma"/>
                <a:cs typeface="Tahoma"/>
              </a:rPr>
              <a:t>mínimo se </a:t>
            </a:r>
            <a:r>
              <a:rPr dirty="0" sz="1200" spc="-5">
                <a:latin typeface="Tahoma"/>
                <a:cs typeface="Tahoma"/>
              </a:rPr>
              <a:t>establecerá frecuencia </a:t>
            </a:r>
            <a:r>
              <a:rPr dirty="0" sz="1200">
                <a:latin typeface="Tahoma"/>
                <a:cs typeface="Tahoma"/>
              </a:rPr>
              <a:t>mensual y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filtros </a:t>
            </a:r>
            <a:r>
              <a:rPr dirty="0" sz="1200">
                <a:latin typeface="Tahoma"/>
                <a:cs typeface="Tahoma"/>
              </a:rPr>
              <a:t>y  </a:t>
            </a:r>
            <a:r>
              <a:rPr dirty="0" sz="1200" spc="-5">
                <a:latin typeface="Tahoma"/>
                <a:cs typeface="Tahoma"/>
              </a:rPr>
              <a:t>rejillas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semanal.</a:t>
            </a:r>
            <a:endParaRPr sz="1200">
              <a:latin typeface="Tahoma"/>
              <a:cs typeface="Tahoma"/>
            </a:endParaRPr>
          </a:p>
          <a:p>
            <a:pPr algn="just" marL="643255" marR="6985" indent="-181610">
              <a:lnSpc>
                <a:spcPct val="100400"/>
              </a:lnSpc>
              <a:spcBef>
                <a:spcPts val="5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Revisar diariamente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funcionamiento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dispensadores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jabón, </a:t>
            </a:r>
            <a:r>
              <a:rPr dirty="0" sz="1200">
                <a:latin typeface="Tahoma"/>
                <a:cs typeface="Tahoma"/>
              </a:rPr>
              <a:t>gel  </a:t>
            </a:r>
            <a:r>
              <a:rPr dirty="0" sz="1200" spc="-5">
                <a:latin typeface="Tahoma"/>
                <a:cs typeface="Tahoma"/>
              </a:rPr>
              <a:t>desinfectante, </a:t>
            </a:r>
            <a:r>
              <a:rPr dirty="0" sz="1200">
                <a:latin typeface="Tahoma"/>
                <a:cs typeface="Tahoma"/>
              </a:rPr>
              <a:t>papel </a:t>
            </a:r>
            <a:r>
              <a:rPr dirty="0" sz="1200" spc="-5">
                <a:latin typeface="Tahoma"/>
                <a:cs typeface="Tahoma"/>
              </a:rPr>
              <a:t>desechable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otros, procediendo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reparar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sustituir  </a:t>
            </a:r>
            <a:r>
              <a:rPr dirty="0" sz="1200">
                <a:latin typeface="Tahoma"/>
                <a:cs typeface="Tahoma"/>
              </a:rPr>
              <a:t>aquellos </a:t>
            </a:r>
            <a:r>
              <a:rPr dirty="0" sz="1200" spc="-5">
                <a:latin typeface="Tahoma"/>
                <a:cs typeface="Tahoma"/>
              </a:rPr>
              <a:t>equipos que presenten averías,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todas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áreas.</a:t>
            </a:r>
            <a:endParaRPr sz="1200">
              <a:latin typeface="Tahoma"/>
              <a:cs typeface="Tahoma"/>
            </a:endParaRPr>
          </a:p>
          <a:p>
            <a:pPr algn="just" marL="643255" marR="7620" indent="-181610">
              <a:lnSpc>
                <a:spcPct val="100800"/>
              </a:lnSpc>
              <a:buAutoNum type="alphaLcPeriod"/>
              <a:tabLst>
                <a:tab pos="643890" algn="l"/>
              </a:tabLst>
            </a:pPr>
            <a:r>
              <a:rPr dirty="0" sz="1200">
                <a:latin typeface="Tahoma"/>
                <a:cs typeface="Tahoma"/>
              </a:rPr>
              <a:t>Chequear </a:t>
            </a:r>
            <a:r>
              <a:rPr dirty="0" sz="1200" spc="-5">
                <a:latin typeface="Tahoma"/>
                <a:cs typeface="Tahoma"/>
              </a:rPr>
              <a:t>diariamente </a:t>
            </a:r>
            <a:r>
              <a:rPr dirty="0" sz="1200">
                <a:latin typeface="Tahoma"/>
                <a:cs typeface="Tahoma"/>
              </a:rPr>
              <a:t>no menos de dos </a:t>
            </a:r>
            <a:r>
              <a:rPr dirty="0" sz="1200" spc="-5">
                <a:latin typeface="Tahoma"/>
                <a:cs typeface="Tahoma"/>
              </a:rPr>
              <a:t>veces </a:t>
            </a:r>
            <a:r>
              <a:rPr dirty="0" sz="1200">
                <a:latin typeface="Tahoma"/>
                <a:cs typeface="Tahoma"/>
              </a:rPr>
              <a:t>al día el buen </a:t>
            </a:r>
            <a:r>
              <a:rPr dirty="0" sz="1200" spc="-5">
                <a:latin typeface="Tahoma"/>
                <a:cs typeface="Tahoma"/>
              </a:rPr>
              <a:t>funcionamiento</a:t>
            </a:r>
            <a:r>
              <a:rPr dirty="0" sz="1200" spc="-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  los </a:t>
            </a:r>
            <a:r>
              <a:rPr dirty="0" sz="1200" spc="-5">
                <a:latin typeface="Tahoma"/>
                <a:cs typeface="Tahoma"/>
              </a:rPr>
              <a:t>sanitarios (WC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urinarios)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grifos de los baños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públicos.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ts val="1450"/>
              </a:lnSpc>
              <a:spcBef>
                <a:spcPts val="40"/>
              </a:spcBef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Desinfección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herramientas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trabajo tras cada </a:t>
            </a:r>
            <a:r>
              <a:rPr dirty="0" sz="1200">
                <a:latin typeface="Tahoma"/>
                <a:cs typeface="Tahoma"/>
              </a:rPr>
              <a:t>uso con un paño  humedecido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gel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hidroalcohólico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70%,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hipoclorito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al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0.5%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sustancia  desinfectante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autorizada.</a:t>
            </a:r>
            <a:endParaRPr sz="1200">
              <a:latin typeface="Tahoma"/>
              <a:cs typeface="Tahoma"/>
            </a:endParaRPr>
          </a:p>
          <a:p>
            <a:pPr algn="just" marL="643255" indent="-181610">
              <a:lnSpc>
                <a:spcPts val="1390"/>
              </a:lnSpc>
              <a:buAutoNum type="alphaLcPeriod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Prohibir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acceso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personal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mantenimiento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habitaciones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ocupadas.</a:t>
            </a:r>
            <a:endParaRPr sz="1200">
              <a:latin typeface="Tahoma"/>
              <a:cs typeface="Tahoma"/>
            </a:endParaRPr>
          </a:p>
          <a:p>
            <a:pPr algn="just" marL="643255" marR="6350">
              <a:lnSpc>
                <a:spcPct val="1004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En caso imprescindible por </a:t>
            </a:r>
            <a:r>
              <a:rPr dirty="0" sz="1200">
                <a:latin typeface="Tahoma"/>
                <a:cs typeface="Tahoma"/>
              </a:rPr>
              <a:t>algún </a:t>
            </a:r>
            <a:r>
              <a:rPr dirty="0" sz="1200" spc="-5">
                <a:latin typeface="Tahoma"/>
                <a:cs typeface="Tahoma"/>
              </a:rPr>
              <a:t>imprevisto, </a:t>
            </a:r>
            <a:r>
              <a:rPr dirty="0" sz="1200">
                <a:latin typeface="Tahoma"/>
                <a:cs typeface="Tahoma"/>
              </a:rPr>
              <a:t>el personal </a:t>
            </a:r>
            <a:r>
              <a:rPr dirty="0" sz="1200" spc="-5">
                <a:latin typeface="Tahoma"/>
                <a:cs typeface="Tahoma"/>
              </a:rPr>
              <a:t>trabajará con medios 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y se deberá </a:t>
            </a:r>
            <a:r>
              <a:rPr dirty="0" sz="1200" spc="-5">
                <a:latin typeface="Tahoma"/>
                <a:cs typeface="Tahoma"/>
              </a:rPr>
              <a:t>desinfectar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manos. El cliente </a:t>
            </a:r>
            <a:r>
              <a:rPr dirty="0" sz="1200">
                <a:latin typeface="Tahoma"/>
                <a:cs typeface="Tahoma"/>
              </a:rPr>
              <a:t>si </a:t>
            </a:r>
            <a:r>
              <a:rPr dirty="0" sz="1200" spc="-5">
                <a:latin typeface="Tahoma"/>
                <a:cs typeface="Tahoma"/>
              </a:rPr>
              <a:t>permanece en </a:t>
            </a:r>
            <a:r>
              <a:rPr dirty="0" sz="1200">
                <a:latin typeface="Tahoma"/>
                <a:cs typeface="Tahoma"/>
              </a:rPr>
              <a:t>la  </a:t>
            </a:r>
            <a:r>
              <a:rPr dirty="0" sz="1200" spc="-5">
                <a:latin typeface="Tahoma"/>
                <a:cs typeface="Tahoma"/>
              </a:rPr>
              <a:t>habitación, </a:t>
            </a:r>
            <a:r>
              <a:rPr dirty="0" sz="1200">
                <a:latin typeface="Tahoma"/>
                <a:cs typeface="Tahoma"/>
              </a:rPr>
              <a:t>deberá </a:t>
            </a:r>
            <a:r>
              <a:rPr dirty="0" sz="1200" spc="-5">
                <a:latin typeface="Tahoma"/>
                <a:cs typeface="Tahoma"/>
              </a:rPr>
              <a:t>usar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mascarilla.</a:t>
            </a:r>
            <a:endParaRPr sz="1200">
              <a:latin typeface="Tahoma"/>
              <a:cs typeface="Tahoma"/>
            </a:endParaRPr>
          </a:p>
          <a:p>
            <a:pPr algn="just" marL="643255" marR="5080" indent="-181610">
              <a:lnSpc>
                <a:spcPct val="100800"/>
              </a:lnSpc>
              <a:buAutoNum type="alphaLcPeriod" startAt="10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Comprobar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funcionamiento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todos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lavavajillas/lavacopas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fin </a:t>
            </a:r>
            <a:r>
              <a:rPr dirty="0" sz="1200">
                <a:latin typeface="Tahoma"/>
                <a:cs typeface="Tahoma"/>
              </a:rPr>
              <a:t>de que  sean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correctas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temperaturas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alcanzar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(superior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70ºC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el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enjuague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final) 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dosificación de productos químicos.</a:t>
            </a:r>
            <a:endParaRPr sz="1200">
              <a:latin typeface="Tahoma"/>
              <a:cs typeface="Tahoma"/>
            </a:endParaRPr>
          </a:p>
          <a:p>
            <a:pPr algn="just" marL="643255" marR="8890" indent="-181610">
              <a:lnSpc>
                <a:spcPts val="1450"/>
              </a:lnSpc>
              <a:spcBef>
                <a:spcPts val="40"/>
              </a:spcBef>
              <a:buAutoNum type="alphaLcPeriod" startAt="10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adecuado funcionamiento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limpieza </a:t>
            </a:r>
            <a:r>
              <a:rPr dirty="0" sz="1200">
                <a:latin typeface="Tahoma"/>
                <a:cs typeface="Tahoma"/>
              </a:rPr>
              <a:t>de los </a:t>
            </a:r>
            <a:r>
              <a:rPr dirty="0" sz="1200" spc="-5">
                <a:latin typeface="Tahoma"/>
                <a:cs typeface="Tahoma"/>
              </a:rPr>
              <a:t>sistemas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inyección 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extracción. Comprobar </a:t>
            </a:r>
            <a:r>
              <a:rPr dirty="0" sz="1200">
                <a:latin typeface="Tahoma"/>
                <a:cs typeface="Tahoma"/>
              </a:rPr>
              <a:t>no menos de </a:t>
            </a:r>
            <a:r>
              <a:rPr dirty="0" sz="1200" spc="-5">
                <a:latin typeface="Tahoma"/>
                <a:cs typeface="Tahoma"/>
              </a:rPr>
              <a:t>dos </a:t>
            </a:r>
            <a:r>
              <a:rPr dirty="0" sz="1200">
                <a:latin typeface="Tahoma"/>
                <a:cs typeface="Tahoma"/>
              </a:rPr>
              <a:t>veces al día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temperatura </a:t>
            </a:r>
            <a:r>
              <a:rPr dirty="0" sz="1200">
                <a:latin typeface="Tahoma"/>
                <a:cs typeface="Tahoma"/>
              </a:rPr>
              <a:t>de las  </a:t>
            </a:r>
            <a:r>
              <a:rPr dirty="0" sz="1200" spc="-5">
                <a:latin typeface="Tahoma"/>
                <a:cs typeface="Tahoma"/>
              </a:rPr>
              <a:t>áreas de elaboración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registrarlo.</a:t>
            </a:r>
            <a:endParaRPr sz="1200">
              <a:latin typeface="Tahoma"/>
              <a:cs typeface="Tahoma"/>
            </a:endParaRPr>
          </a:p>
          <a:p>
            <a:pPr algn="just" marL="643255" indent="-181610">
              <a:lnSpc>
                <a:spcPts val="1395"/>
              </a:lnSpc>
              <a:buAutoNum type="alphaLcPeriod" startAt="10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Garantizar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reparación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sustitución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mobiliario,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equipamiento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accesorios</a:t>
            </a:r>
            <a:endParaRPr sz="1200">
              <a:latin typeface="Tahoma"/>
              <a:cs typeface="Tahoma"/>
            </a:endParaRPr>
          </a:p>
          <a:p>
            <a:pPr algn="just" marL="643255" marR="825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rotos, </a:t>
            </a:r>
            <a:r>
              <a:rPr dirty="0" sz="1200">
                <a:latin typeface="Tahoma"/>
                <a:cs typeface="Tahoma"/>
              </a:rPr>
              <a:t>en el menor </a:t>
            </a:r>
            <a:r>
              <a:rPr dirty="0" sz="1200" spc="-5">
                <a:latin typeface="Tahoma"/>
                <a:cs typeface="Tahoma"/>
              </a:rPr>
              <a:t>tiempo </a:t>
            </a:r>
            <a:r>
              <a:rPr dirty="0" sz="1200">
                <a:latin typeface="Tahoma"/>
                <a:cs typeface="Tahoma"/>
              </a:rPr>
              <a:t>posible. Mantener las </a:t>
            </a:r>
            <a:r>
              <a:rPr dirty="0" sz="1200" spc="-5">
                <a:latin typeface="Tahoma"/>
                <a:cs typeface="Tahoma"/>
              </a:rPr>
              <a:t>medidas </a:t>
            </a:r>
            <a:r>
              <a:rPr dirty="0" sz="1200">
                <a:latin typeface="Tahoma"/>
                <a:cs typeface="Tahoma"/>
              </a:rPr>
              <a:t>de higiene y  </a:t>
            </a:r>
            <a:r>
              <a:rPr dirty="0" sz="1200" spc="-5">
                <a:latin typeface="Tahoma"/>
                <a:cs typeface="Tahoma"/>
              </a:rPr>
              <a:t>desinfección de las superficies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todo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momento.</a:t>
            </a:r>
            <a:endParaRPr sz="1200">
              <a:latin typeface="Tahoma"/>
              <a:cs typeface="Tahoma"/>
            </a:endParaRPr>
          </a:p>
          <a:p>
            <a:pPr marL="643255" indent="-181610">
              <a:lnSpc>
                <a:spcPct val="100000"/>
              </a:lnSpc>
              <a:buAutoNum type="alphaLcPeriod" startAt="13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sustitución de todas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rejillas rotas </a:t>
            </a:r>
            <a:r>
              <a:rPr dirty="0" sz="1200" spc="0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piscinas.</a:t>
            </a:r>
            <a:endParaRPr sz="1200">
              <a:latin typeface="Tahoma"/>
              <a:cs typeface="Tahoma"/>
            </a:endParaRPr>
          </a:p>
          <a:p>
            <a:pPr algn="just" marL="643255" marR="9525" indent="-181610">
              <a:lnSpc>
                <a:spcPct val="100800"/>
              </a:lnSpc>
              <a:buAutoNum type="alphaLcPeriod" startAt="13"/>
              <a:tabLst>
                <a:tab pos="643890" algn="l"/>
              </a:tabLst>
            </a:pPr>
            <a:r>
              <a:rPr dirty="0" sz="1200" spc="-5">
                <a:latin typeface="Tahoma"/>
                <a:cs typeface="Tahoma"/>
              </a:rPr>
              <a:t>Garantizar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cumplimiento obligatorio </a:t>
            </a:r>
            <a:r>
              <a:rPr dirty="0" sz="1200">
                <a:latin typeface="Tahoma"/>
                <a:cs typeface="Tahoma"/>
              </a:rPr>
              <a:t>de las </a:t>
            </a:r>
            <a:r>
              <a:rPr dirty="0" sz="1200" spc="-5">
                <a:latin typeface="Tahoma"/>
                <a:cs typeface="Tahoma"/>
              </a:rPr>
              <a:t>indicaciones establecidas </a:t>
            </a:r>
            <a:r>
              <a:rPr dirty="0" sz="120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el  Instructivo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Programa de Prevención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Control de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Legionella.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22373" y="9432645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6096">
            <a:solidFill>
              <a:srgbClr val="CB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Junio</a:t>
            </a:r>
            <a:r>
              <a:rPr dirty="0" spc="-70"/>
              <a:t> </a:t>
            </a:r>
            <a:r>
              <a:rPr dirty="0" spc="-5"/>
              <a:t>2020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Página</a:t>
            </a:r>
            <a:r>
              <a:rPr dirty="0" spc="-60"/>
              <a:t> </a:t>
            </a:r>
            <a:r>
              <a:rPr dirty="0" spc="-5"/>
              <a:t>61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MINISTERIO DEL TURISMO</dc:creator>
  <dc:title>PAN DE REACTIVACION DE LOS SERVICIOS TURÍSTICOS POST COVID-19</dc:title>
  <dcterms:created xsi:type="dcterms:W3CDTF">2020-06-23T14:21:36Z</dcterms:created>
  <dcterms:modified xsi:type="dcterms:W3CDTF">2020-06-23T14:21:36Z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2020-06-19T00:00:00Z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2020-06-23T00:00:00Z</vt:filetime>
  </property>
</Properties>
</file>